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8288000" cy="10287000"/>
  <p:notesSz cx="6858000" cy="9144000"/>
  <p:embeddedFontLst>
    <p:embeddedFont>
      <p:font typeface="Canva Sans" panose="020B0604020202020204" charset="0"/>
      <p:regular r:id="rId34"/>
    </p:embeddedFont>
    <p:embeddedFont>
      <p:font typeface="Canva Sans Bold" panose="020B0604020202020204" charset="0"/>
      <p:regular r:id="rId35"/>
    </p:embeddedFont>
    <p:embeddedFont>
      <p:font typeface="Canva Sans Bold Italics" panose="020B0604020202020204" charset="0"/>
      <p:regular r:id="rId36"/>
    </p:embeddedFont>
    <p:embeddedFont>
      <p:font typeface="Canva Sans Italics" panose="020B0604020202020204" charset="0"/>
      <p:regular r:id="rId37"/>
    </p:embeddedFont>
    <p:embeddedFont>
      <p:font typeface="Garet" panose="020B0604020202020204" charset="0"/>
      <p:regular r:id="rId38"/>
    </p:embeddedFont>
    <p:embeddedFont>
      <p:font typeface="Open Sans" panose="020B0606030504020204" pitchFamily="34" charset="0"/>
      <p:regular r:id="rId39"/>
    </p:embeddedFont>
    <p:embeddedFont>
      <p:font typeface="Open Sans Bold" panose="020B0806030504020204" charset="0"/>
      <p:regular r:id="rId40"/>
    </p:embeddedFont>
    <p:embeddedFont>
      <p:font typeface="Open Sans Italics" panose="020B0604020202020204" charset="0"/>
      <p:regular r:id="rId41"/>
    </p:embeddedFont>
    <p:embeddedFont>
      <p:font typeface="Public Sans" panose="020B0604020202020204" charset="0"/>
      <p:regular r:id="rId42"/>
    </p:embeddedFont>
    <p:embeddedFont>
      <p:font typeface="Public Sans Bold" panose="020B0604020202020204" charset="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99" d="100"/>
          <a:sy n="99" d="100"/>
        </p:scale>
        <p:origin x="71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5.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svg>
</file>

<file path=ppt/media/image28.png>
</file>

<file path=ppt/media/image29.png>
</file>

<file path=ppt/media/image3.svg>
</file>

<file path=ppt/media/image30.png>
</file>

<file path=ppt/media/image31.png>
</file>

<file path=ppt/media/image32.png>
</file>

<file path=ppt/media/image33.png>
</file>

<file path=ppt/media/image34.jpeg>
</file>

<file path=ppt/media/image35.png>
</file>

<file path=ppt/media/image36.svg>
</file>

<file path=ppt/media/image37.jpeg>
</file>

<file path=ppt/media/image38.jpe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10" Type="http://schemas.openxmlformats.org/officeDocument/2006/relationships/image" Target="../media/image13.png"/><Relationship Id="rId4" Type="http://schemas.openxmlformats.org/officeDocument/2006/relationships/image" Target="../media/image11.sv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sv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svg"/><Relationship Id="rId9" Type="http://schemas.openxmlformats.org/officeDocument/2006/relationships/image" Target="../media/image15.png"/></Relationships>
</file>

<file path=ppt/slides/_rels/slide14.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svg"/><Relationship Id="rId9" Type="http://schemas.openxmlformats.org/officeDocument/2006/relationships/image" Target="../media/image16.png"/></Relationships>
</file>

<file path=ppt/slides/_rels/slide15.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svg"/><Relationship Id="rId9" Type="http://schemas.openxmlformats.org/officeDocument/2006/relationships/image" Target="../media/image17.png"/></Relationships>
</file>

<file path=ppt/slides/_rels/slide16.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svg"/><Relationship Id="rId9"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4" Type="http://schemas.openxmlformats.org/officeDocument/2006/relationships/image" Target="../media/image27.sv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sv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7.sv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30.png"/><Relationship Id="rId4" Type="http://schemas.openxmlformats.org/officeDocument/2006/relationships/image" Target="../media/image27.sv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31.png"/><Relationship Id="rId4" Type="http://schemas.openxmlformats.org/officeDocument/2006/relationships/image" Target="../media/image27.sv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32.png"/><Relationship Id="rId4" Type="http://schemas.openxmlformats.org/officeDocument/2006/relationships/image" Target="../media/image27.svg"/></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jpeg"/><Relationship Id="rId1" Type="http://schemas.openxmlformats.org/officeDocument/2006/relationships/slideLayout" Target="../slideLayouts/slideLayout7.xml"/><Relationship Id="rId5" Type="http://schemas.openxmlformats.org/officeDocument/2006/relationships/image" Target="../media/image33.png"/><Relationship Id="rId4" Type="http://schemas.openxmlformats.org/officeDocument/2006/relationships/image" Target="../media/image27.svg"/></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Layout" Target="../slideLayouts/slideLayout7.xml"/><Relationship Id="rId4" Type="http://schemas.openxmlformats.org/officeDocument/2006/relationships/image" Target="../media/image36.svg"/></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jpeg"/><Relationship Id="rId1" Type="http://schemas.openxmlformats.org/officeDocument/2006/relationships/slideLayout" Target="../slideLayouts/slideLayout7.xml"/><Relationship Id="rId5" Type="http://schemas.openxmlformats.org/officeDocument/2006/relationships/image" Target="../media/image37.jpeg"/><Relationship Id="rId4" Type="http://schemas.openxmlformats.org/officeDocument/2006/relationships/image" Target="../media/image36.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8.jpeg"/><Relationship Id="rId1" Type="http://schemas.openxmlformats.org/officeDocument/2006/relationships/slideLayout" Target="../slideLayouts/slideLayout7.xml"/><Relationship Id="rId4" Type="http://schemas.openxmlformats.org/officeDocument/2006/relationships/image" Target="../media/image36.svg"/></Relationships>
</file>

<file path=ppt/slides/_rels/slide3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8.jpeg"/><Relationship Id="rId1" Type="http://schemas.openxmlformats.org/officeDocument/2006/relationships/slideLayout" Target="../slideLayouts/slideLayout7.xml"/><Relationship Id="rId4" Type="http://schemas.openxmlformats.org/officeDocument/2006/relationships/image" Target="../media/image36.sv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TextBox 8"/>
          <p:cNvSpPr txBox="1"/>
          <p:nvPr/>
        </p:nvSpPr>
        <p:spPr>
          <a:xfrm>
            <a:off x="4061681" y="3560770"/>
            <a:ext cx="10164638" cy="3781579"/>
          </a:xfrm>
          <a:prstGeom prst="rect">
            <a:avLst/>
          </a:prstGeom>
        </p:spPr>
        <p:txBody>
          <a:bodyPr lIns="0" tIns="0" rIns="0" bIns="0" rtlCol="0" anchor="t">
            <a:spAutoFit/>
          </a:bodyPr>
          <a:lstStyle/>
          <a:p>
            <a:pPr algn="ctr">
              <a:lnSpc>
                <a:spcPts val="15218"/>
              </a:lnSpc>
              <a:spcBef>
                <a:spcPct val="0"/>
              </a:spcBef>
            </a:pPr>
            <a:r>
              <a:rPr lang="en-US" sz="10870" b="1">
                <a:solidFill>
                  <a:srgbClr val="FFFFFF"/>
                </a:solidFill>
                <a:latin typeface="Open Sans Bold"/>
                <a:ea typeface="Open Sans Bold"/>
                <a:cs typeface="Open Sans Bold"/>
                <a:sym typeface="Open Sans Bold"/>
              </a:rPr>
              <a:t>BÁO CÁO GIỮA KÌ</a:t>
            </a:r>
          </a:p>
        </p:txBody>
      </p:sp>
      <p:sp>
        <p:nvSpPr>
          <p:cNvPr id="9" name="Freeform 9"/>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1" name="Freeform 11"/>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TextBox 14"/>
          <p:cNvSpPr txBox="1"/>
          <p:nvPr/>
        </p:nvSpPr>
        <p:spPr>
          <a:xfrm>
            <a:off x="227557" y="600710"/>
            <a:ext cx="9817776" cy="798874"/>
          </a:xfrm>
          <a:prstGeom prst="rect">
            <a:avLst/>
          </a:prstGeom>
        </p:spPr>
        <p:txBody>
          <a:bodyPr lIns="0" tIns="0" rIns="0" bIns="0" rtlCol="0" anchor="t">
            <a:spAutoFit/>
          </a:bodyPr>
          <a:lstStyle/>
          <a:p>
            <a:pPr algn="ctr">
              <a:lnSpc>
                <a:spcPts val="3220"/>
              </a:lnSpc>
            </a:pPr>
            <a:r>
              <a:rPr lang="en-US" sz="2300">
                <a:solidFill>
                  <a:srgbClr val="FFFFFF"/>
                </a:solidFill>
                <a:latin typeface="Public Sans"/>
                <a:ea typeface="Public Sans"/>
                <a:cs typeface="Public Sans"/>
                <a:sym typeface="Public Sans"/>
              </a:rPr>
              <a:t>TRƯỜNG ĐẠI HỌC KINH TẾ - ĐẠI HỌC ĐÀ NẴNG</a:t>
            </a:r>
          </a:p>
          <a:p>
            <a:pPr algn="ctr">
              <a:lnSpc>
                <a:spcPts val="3220"/>
              </a:lnSpc>
            </a:pPr>
            <a:r>
              <a:rPr lang="en-US" sz="2300">
                <a:solidFill>
                  <a:srgbClr val="FFFFFF"/>
                </a:solidFill>
                <a:latin typeface="Public Sans"/>
                <a:ea typeface="Public Sans"/>
                <a:cs typeface="Public Sans"/>
                <a:sym typeface="Public Sans"/>
              </a:rPr>
              <a:t>KHOA THỐNG KÊ - TIN HỌC</a:t>
            </a:r>
          </a:p>
        </p:txBody>
      </p:sp>
      <p:sp>
        <p:nvSpPr>
          <p:cNvPr id="15" name="Freeform 15"/>
          <p:cNvSpPr/>
          <p:nvPr/>
        </p:nvSpPr>
        <p:spPr>
          <a:xfrm>
            <a:off x="129022" y="241269"/>
            <a:ext cx="1481625" cy="1479772"/>
          </a:xfrm>
          <a:custGeom>
            <a:avLst/>
            <a:gdLst/>
            <a:ahLst/>
            <a:cxnLst/>
            <a:rect l="l" t="t" r="r" b="b"/>
            <a:pathLst>
              <a:path w="1481625" h="1479772">
                <a:moveTo>
                  <a:pt x="0" y="0"/>
                </a:moveTo>
                <a:lnTo>
                  <a:pt x="1481625" y="0"/>
                </a:lnTo>
                <a:lnTo>
                  <a:pt x="1481625" y="1479773"/>
                </a:lnTo>
                <a:lnTo>
                  <a:pt x="0" y="1479773"/>
                </a:lnTo>
                <a:lnTo>
                  <a:pt x="0" y="0"/>
                </a:lnTo>
                <a:close/>
              </a:path>
            </a:pathLst>
          </a:custGeom>
          <a:blipFill>
            <a:blip r:embed="rId7"/>
            <a:stretch>
              <a:fillRect/>
            </a:stretch>
          </a:blipFill>
        </p:spPr>
      </p:sp>
      <p:grpSp>
        <p:nvGrpSpPr>
          <p:cNvPr id="16" name="Group 16"/>
          <p:cNvGrpSpPr/>
          <p:nvPr/>
        </p:nvGrpSpPr>
        <p:grpSpPr>
          <a:xfrm>
            <a:off x="13980268" y="8796188"/>
            <a:ext cx="3227451" cy="789827"/>
            <a:chOff x="0" y="0"/>
            <a:chExt cx="850028" cy="208020"/>
          </a:xfrm>
        </p:grpSpPr>
        <p:sp>
          <p:nvSpPr>
            <p:cNvPr id="17" name="Freeform 17"/>
            <p:cNvSpPr/>
            <p:nvPr/>
          </p:nvSpPr>
          <p:spPr>
            <a:xfrm>
              <a:off x="0" y="0"/>
              <a:ext cx="850028" cy="208020"/>
            </a:xfrm>
            <a:custGeom>
              <a:avLst/>
              <a:gdLst/>
              <a:ahLst/>
              <a:cxnLst/>
              <a:rect l="l" t="t" r="r" b="b"/>
              <a:pathLst>
                <a:path w="850028" h="208020">
                  <a:moveTo>
                    <a:pt x="104010" y="0"/>
                  </a:moveTo>
                  <a:lnTo>
                    <a:pt x="746018" y="0"/>
                  </a:lnTo>
                  <a:cubicBezTo>
                    <a:pt x="803461" y="0"/>
                    <a:pt x="850028" y="46567"/>
                    <a:pt x="850028" y="104010"/>
                  </a:cubicBezTo>
                  <a:lnTo>
                    <a:pt x="850028" y="104010"/>
                  </a:lnTo>
                  <a:cubicBezTo>
                    <a:pt x="850028" y="161453"/>
                    <a:pt x="803461" y="208020"/>
                    <a:pt x="746018" y="208020"/>
                  </a:cubicBezTo>
                  <a:lnTo>
                    <a:pt x="104010" y="208020"/>
                  </a:lnTo>
                  <a:cubicBezTo>
                    <a:pt x="46567" y="208020"/>
                    <a:pt x="0" y="161453"/>
                    <a:pt x="0" y="104010"/>
                  </a:cubicBezTo>
                  <a:lnTo>
                    <a:pt x="0" y="104010"/>
                  </a:lnTo>
                  <a:cubicBezTo>
                    <a:pt x="0" y="46567"/>
                    <a:pt x="46567" y="0"/>
                    <a:pt x="104010" y="0"/>
                  </a:cubicBezTo>
                  <a:close/>
                </a:path>
              </a:pathLst>
            </a:custGeom>
            <a:solidFill>
              <a:srgbClr val="0D233C"/>
            </a:solidFill>
          </p:spPr>
        </p:sp>
        <p:sp>
          <p:nvSpPr>
            <p:cNvPr id="18" name="TextBox 18"/>
            <p:cNvSpPr txBox="1"/>
            <p:nvPr/>
          </p:nvSpPr>
          <p:spPr>
            <a:xfrm>
              <a:off x="0" y="-38100"/>
              <a:ext cx="850028" cy="24612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4848949" y="8912326"/>
            <a:ext cx="1490089" cy="490877"/>
          </a:xfrm>
          <a:prstGeom prst="rect">
            <a:avLst/>
          </a:prstGeom>
        </p:spPr>
        <p:txBody>
          <a:bodyPr lIns="0" tIns="0" rIns="0" bIns="0" rtlCol="0" anchor="t">
            <a:spAutoFit/>
          </a:bodyPr>
          <a:lstStyle/>
          <a:p>
            <a:pPr algn="ctr">
              <a:lnSpc>
                <a:spcPts val="3919"/>
              </a:lnSpc>
            </a:pPr>
            <a:r>
              <a:rPr lang="en-US" sz="2799" b="1">
                <a:solidFill>
                  <a:srgbClr val="FFFFFF"/>
                </a:solidFill>
                <a:latin typeface="Public Sans Bold"/>
                <a:ea typeface="Public Sans Bold"/>
                <a:cs typeface="Public Sans Bold"/>
                <a:sym typeface="Public Sans Bold"/>
              </a:rPr>
              <a:t>NHÓM 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1822649"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228777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275289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0" name="Group 10"/>
          <p:cNvGrpSpPr/>
          <p:nvPr/>
        </p:nvGrpSpPr>
        <p:grpSpPr>
          <a:xfrm>
            <a:off x="2643129" y="2750067"/>
            <a:ext cx="13647954" cy="4221373"/>
            <a:chOff x="0" y="0"/>
            <a:chExt cx="3594523" cy="1111802"/>
          </a:xfrm>
        </p:grpSpPr>
        <p:sp>
          <p:nvSpPr>
            <p:cNvPr id="11" name="Freeform 11"/>
            <p:cNvSpPr/>
            <p:nvPr/>
          </p:nvSpPr>
          <p:spPr>
            <a:xfrm>
              <a:off x="0" y="0"/>
              <a:ext cx="3594523" cy="1111802"/>
            </a:xfrm>
            <a:custGeom>
              <a:avLst/>
              <a:gdLst/>
              <a:ahLst/>
              <a:cxnLst/>
              <a:rect l="l" t="t" r="r" b="b"/>
              <a:pathLst>
                <a:path w="3594523" h="1111802">
                  <a:moveTo>
                    <a:pt x="28930" y="0"/>
                  </a:moveTo>
                  <a:lnTo>
                    <a:pt x="3565593" y="0"/>
                  </a:lnTo>
                  <a:cubicBezTo>
                    <a:pt x="3581571" y="0"/>
                    <a:pt x="3594523" y="12952"/>
                    <a:pt x="3594523" y="28930"/>
                  </a:cubicBezTo>
                  <a:lnTo>
                    <a:pt x="3594523" y="1082872"/>
                  </a:lnTo>
                  <a:cubicBezTo>
                    <a:pt x="3594523" y="1098849"/>
                    <a:pt x="3581571" y="1111802"/>
                    <a:pt x="3565593" y="1111802"/>
                  </a:cubicBezTo>
                  <a:lnTo>
                    <a:pt x="28930" y="1111802"/>
                  </a:lnTo>
                  <a:cubicBezTo>
                    <a:pt x="12952" y="1111802"/>
                    <a:pt x="0" y="1098849"/>
                    <a:pt x="0" y="1082872"/>
                  </a:cubicBezTo>
                  <a:lnTo>
                    <a:pt x="0" y="28930"/>
                  </a:lnTo>
                  <a:cubicBezTo>
                    <a:pt x="0" y="12952"/>
                    <a:pt x="12952" y="0"/>
                    <a:pt x="28930" y="0"/>
                  </a:cubicBezTo>
                  <a:close/>
                </a:path>
              </a:pathLst>
            </a:custGeom>
            <a:solidFill>
              <a:srgbClr val="0D233C">
                <a:alpha val="51765"/>
              </a:srgbClr>
            </a:solidFill>
            <a:ln cap="rnd">
              <a:noFill/>
              <a:prstDash val="solid"/>
              <a:round/>
            </a:ln>
          </p:spPr>
        </p:sp>
        <p:sp>
          <p:nvSpPr>
            <p:cNvPr id="12" name="TextBox 12"/>
            <p:cNvSpPr txBox="1"/>
            <p:nvPr/>
          </p:nvSpPr>
          <p:spPr>
            <a:xfrm>
              <a:off x="0" y="-38100"/>
              <a:ext cx="3594523" cy="1149902"/>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822649" y="4059818"/>
            <a:ext cx="15031454" cy="2963990"/>
          </a:xfrm>
          <a:prstGeom prst="rect">
            <a:avLst/>
          </a:prstGeom>
        </p:spPr>
        <p:txBody>
          <a:bodyPr lIns="0" tIns="0" rIns="0" bIns="0" rtlCol="0" anchor="t">
            <a:spAutoFit/>
          </a:bodyPr>
          <a:lstStyle/>
          <a:p>
            <a:pPr algn="ctr">
              <a:lnSpc>
                <a:spcPts val="11985"/>
              </a:lnSpc>
            </a:pPr>
            <a:r>
              <a:rPr lang="en-US" sz="8560" b="1">
                <a:solidFill>
                  <a:srgbClr val="FFFFFF"/>
                </a:solidFill>
                <a:latin typeface="Canva Sans Bold"/>
                <a:ea typeface="Canva Sans Bold"/>
                <a:cs typeface="Canva Sans Bold"/>
                <a:sym typeface="Canva Sans Bold"/>
              </a:rPr>
              <a:t>STAR SCHEMA</a:t>
            </a:r>
          </a:p>
          <a:p>
            <a:pPr algn="ctr">
              <a:lnSpc>
                <a:spcPts val="11985"/>
              </a:lnSpc>
              <a:spcBef>
                <a:spcPct val="0"/>
              </a:spcBef>
            </a:pPr>
            <a:endParaRPr lang="en-US" sz="8560" b="1">
              <a:solidFill>
                <a:srgbClr val="FFFFFF"/>
              </a:solidFill>
              <a:latin typeface="Canva Sans Bold"/>
              <a:ea typeface="Canva Sans Bold"/>
              <a:cs typeface="Canva Sans Bold"/>
              <a:sym typeface="Canva Sans Bold"/>
            </a:endParaRPr>
          </a:p>
        </p:txBody>
      </p:sp>
      <p:sp>
        <p:nvSpPr>
          <p:cNvPr id="14" name="TextBox 14"/>
          <p:cNvSpPr txBox="1"/>
          <p:nvPr/>
        </p:nvSpPr>
        <p:spPr>
          <a:xfrm>
            <a:off x="15387252" y="9450771"/>
            <a:ext cx="2417851" cy="356279"/>
          </a:xfrm>
          <a:prstGeom prst="rect">
            <a:avLst/>
          </a:prstGeom>
        </p:spPr>
        <p:txBody>
          <a:bodyPr lIns="0" tIns="0" rIns="0" bIns="0" rtlCol="0" anchor="t">
            <a:spAutoFit/>
          </a:bodyPr>
          <a:lstStyle/>
          <a:p>
            <a:pPr algn="ctr">
              <a:lnSpc>
                <a:spcPts val="2939"/>
              </a:lnSpc>
              <a:spcBef>
                <a:spcPct val="0"/>
              </a:spcBef>
            </a:pPr>
            <a:r>
              <a:rPr lang="en-US" sz="2099" i="1">
                <a:solidFill>
                  <a:srgbClr val="FFFFFF"/>
                </a:solidFill>
                <a:latin typeface="Canva Sans Italics"/>
                <a:ea typeface="Canva Sans Italics"/>
                <a:cs typeface="Canva Sans Italics"/>
                <a:sym typeface="Canva Sans Italics"/>
              </a:rPr>
              <a:t>Nguyễn Đức Thịnh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408157" y="439904"/>
            <a:ext cx="8735843" cy="5596600"/>
          </a:xfrm>
          <a:custGeom>
            <a:avLst/>
            <a:gdLst/>
            <a:ahLst/>
            <a:cxnLst/>
            <a:rect l="l" t="t" r="r" b="b"/>
            <a:pathLst>
              <a:path w="8735843" h="5596600">
                <a:moveTo>
                  <a:pt x="0" y="0"/>
                </a:moveTo>
                <a:lnTo>
                  <a:pt x="8735843" y="0"/>
                </a:lnTo>
                <a:lnTo>
                  <a:pt x="8735843" y="5596601"/>
                </a:lnTo>
                <a:lnTo>
                  <a:pt x="0" y="5596601"/>
                </a:lnTo>
                <a:lnTo>
                  <a:pt x="0" y="0"/>
                </a:lnTo>
                <a:close/>
              </a:path>
            </a:pathLst>
          </a:custGeom>
          <a:blipFill>
            <a:blip r:embed="rId9"/>
            <a:stretch>
              <a:fillRect/>
            </a:stretch>
          </a:blipFill>
        </p:spPr>
      </p:sp>
      <p:sp>
        <p:nvSpPr>
          <p:cNvPr id="9" name="Freeform 9"/>
          <p:cNvSpPr/>
          <p:nvPr/>
        </p:nvSpPr>
        <p:spPr>
          <a:xfrm>
            <a:off x="9394373" y="2822755"/>
            <a:ext cx="8618772" cy="5540639"/>
          </a:xfrm>
          <a:custGeom>
            <a:avLst/>
            <a:gdLst/>
            <a:ahLst/>
            <a:cxnLst/>
            <a:rect l="l" t="t" r="r" b="b"/>
            <a:pathLst>
              <a:path w="8618772" h="5540639">
                <a:moveTo>
                  <a:pt x="0" y="0"/>
                </a:moveTo>
                <a:lnTo>
                  <a:pt x="8618772" y="0"/>
                </a:lnTo>
                <a:lnTo>
                  <a:pt x="8618772" y="5540639"/>
                </a:lnTo>
                <a:lnTo>
                  <a:pt x="0" y="5540639"/>
                </a:lnTo>
                <a:lnTo>
                  <a:pt x="0" y="0"/>
                </a:lnTo>
                <a:close/>
              </a:path>
            </a:pathLst>
          </a:custGeom>
          <a:blipFill>
            <a:blip r:embed="rId10"/>
            <a:stretch>
              <a:fillRect/>
            </a:stretch>
          </a:blipFill>
        </p:spPr>
      </p:sp>
      <p:sp>
        <p:nvSpPr>
          <p:cNvPr id="10" name="TextBox 10"/>
          <p:cNvSpPr txBox="1"/>
          <p:nvPr/>
        </p:nvSpPr>
        <p:spPr>
          <a:xfrm>
            <a:off x="2015146" y="6217062"/>
            <a:ext cx="5100412" cy="948346"/>
          </a:xfrm>
          <a:prstGeom prst="rect">
            <a:avLst/>
          </a:prstGeom>
        </p:spPr>
        <p:txBody>
          <a:bodyPr lIns="0" tIns="0" rIns="0" bIns="0" rtlCol="0" anchor="t">
            <a:spAutoFit/>
          </a:bodyPr>
          <a:lstStyle/>
          <a:p>
            <a:pPr algn="ctr">
              <a:lnSpc>
                <a:spcPts val="3899"/>
              </a:lnSpc>
            </a:pPr>
            <a:r>
              <a:rPr lang="en-US" sz="2785" i="1">
                <a:solidFill>
                  <a:srgbClr val="FFFFFF"/>
                </a:solidFill>
                <a:latin typeface="Open Sans Italics"/>
                <a:ea typeface="Open Sans Italics"/>
                <a:cs typeface="Open Sans Italics"/>
                <a:sym typeface="Open Sans Italics"/>
              </a:rPr>
              <a:t>Mô hình Dim_Customers</a:t>
            </a:r>
          </a:p>
          <a:p>
            <a:pPr algn="ctr">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1" name="TextBox 11"/>
          <p:cNvSpPr txBox="1"/>
          <p:nvPr/>
        </p:nvSpPr>
        <p:spPr>
          <a:xfrm>
            <a:off x="11638248" y="8760314"/>
            <a:ext cx="5100412" cy="948346"/>
          </a:xfrm>
          <a:prstGeom prst="rect">
            <a:avLst/>
          </a:prstGeom>
        </p:spPr>
        <p:txBody>
          <a:bodyPr lIns="0" tIns="0" rIns="0" bIns="0" rtlCol="0" anchor="t">
            <a:spAutoFit/>
          </a:bodyPr>
          <a:lstStyle/>
          <a:p>
            <a:pPr algn="ctr">
              <a:lnSpc>
                <a:spcPts val="3899"/>
              </a:lnSpc>
            </a:pPr>
            <a:r>
              <a:rPr lang="en-US" sz="2785" i="1">
                <a:solidFill>
                  <a:srgbClr val="FFFFFF"/>
                </a:solidFill>
                <a:latin typeface="Open Sans Italics"/>
                <a:ea typeface="Open Sans Italics"/>
                <a:cs typeface="Open Sans Italics"/>
                <a:sym typeface="Open Sans Italics"/>
              </a:rPr>
              <a:t>Mô hình Dim_Products</a:t>
            </a:r>
          </a:p>
          <a:p>
            <a:pPr algn="ctr">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2" name="TextBox 12"/>
          <p:cNvSpPr txBox="1"/>
          <p:nvPr/>
        </p:nvSpPr>
        <p:spPr>
          <a:xfrm>
            <a:off x="15529735" y="9670561"/>
            <a:ext cx="2417851" cy="356279"/>
          </a:xfrm>
          <a:prstGeom prst="rect">
            <a:avLst/>
          </a:prstGeom>
        </p:spPr>
        <p:txBody>
          <a:bodyPr lIns="0" tIns="0" rIns="0" bIns="0" rtlCol="0" anchor="t">
            <a:spAutoFit/>
          </a:bodyPr>
          <a:lstStyle/>
          <a:p>
            <a:pPr algn="ctr">
              <a:lnSpc>
                <a:spcPts val="2939"/>
              </a:lnSpc>
              <a:spcBef>
                <a:spcPct val="0"/>
              </a:spcBef>
            </a:pPr>
            <a:r>
              <a:rPr lang="en-US" sz="2099" i="1">
                <a:solidFill>
                  <a:srgbClr val="FFFFFF"/>
                </a:solidFill>
                <a:latin typeface="Canva Sans Italics"/>
                <a:ea typeface="Canva Sans Italics"/>
                <a:cs typeface="Canva Sans Italics"/>
                <a:sym typeface="Canva Sans Italics"/>
              </a:rPr>
              <a:t>Nguyễn Đức Thịnh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1194667" y="1028700"/>
            <a:ext cx="15816984" cy="7795836"/>
          </a:xfrm>
          <a:custGeom>
            <a:avLst/>
            <a:gdLst/>
            <a:ahLst/>
            <a:cxnLst/>
            <a:rect l="l" t="t" r="r" b="b"/>
            <a:pathLst>
              <a:path w="15816984" h="7795836">
                <a:moveTo>
                  <a:pt x="0" y="0"/>
                </a:moveTo>
                <a:lnTo>
                  <a:pt x="15816984" y="0"/>
                </a:lnTo>
                <a:lnTo>
                  <a:pt x="15816984" y="7795836"/>
                </a:lnTo>
                <a:lnTo>
                  <a:pt x="0" y="7795836"/>
                </a:lnTo>
                <a:lnTo>
                  <a:pt x="0" y="0"/>
                </a:lnTo>
                <a:close/>
              </a:path>
            </a:pathLst>
          </a:custGeom>
          <a:blipFill>
            <a:blip r:embed="rId9"/>
            <a:stretch>
              <a:fillRect/>
            </a:stretch>
          </a:blipFill>
        </p:spPr>
      </p:sp>
      <p:sp>
        <p:nvSpPr>
          <p:cNvPr id="9" name="TextBox 9"/>
          <p:cNvSpPr txBox="1"/>
          <p:nvPr/>
        </p:nvSpPr>
        <p:spPr>
          <a:xfrm>
            <a:off x="6968214" y="9047387"/>
            <a:ext cx="5100412" cy="948346"/>
          </a:xfrm>
          <a:prstGeom prst="rect">
            <a:avLst/>
          </a:prstGeom>
        </p:spPr>
        <p:txBody>
          <a:bodyPr lIns="0" tIns="0" rIns="0" bIns="0" rtlCol="0" anchor="t">
            <a:spAutoFit/>
          </a:bodyPr>
          <a:lstStyle/>
          <a:p>
            <a:pPr algn="ctr">
              <a:lnSpc>
                <a:spcPts val="3899"/>
              </a:lnSpc>
            </a:pPr>
            <a:r>
              <a:rPr lang="en-US" sz="2785" i="1">
                <a:solidFill>
                  <a:srgbClr val="FFFFFF"/>
                </a:solidFill>
                <a:latin typeface="Open Sans Italics"/>
                <a:ea typeface="Open Sans Italics"/>
                <a:cs typeface="Open Sans Italics"/>
                <a:sym typeface="Open Sans Italics"/>
              </a:rPr>
              <a:t>Mô hình Dim_Region</a:t>
            </a:r>
          </a:p>
          <a:p>
            <a:pPr algn="ctr">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0" name="TextBox 10"/>
          <p:cNvSpPr txBox="1"/>
          <p:nvPr/>
        </p:nvSpPr>
        <p:spPr>
          <a:xfrm>
            <a:off x="15088663" y="9488223"/>
            <a:ext cx="2737997" cy="448667"/>
          </a:xfrm>
          <a:prstGeom prst="rect">
            <a:avLst/>
          </a:prstGeom>
        </p:spPr>
        <p:txBody>
          <a:bodyPr lIns="0" tIns="0" rIns="0" bIns="0" rtlCol="0" anchor="t">
            <a:spAutoFit/>
          </a:bodyPr>
          <a:lstStyle/>
          <a:p>
            <a:pPr algn="ctr">
              <a:lnSpc>
                <a:spcPts val="3619"/>
              </a:lnSpc>
              <a:spcBef>
                <a:spcPct val="0"/>
              </a:spcBef>
            </a:pPr>
            <a:r>
              <a:rPr lang="en-US" sz="2585" i="1">
                <a:solidFill>
                  <a:srgbClr val="FFFFFF"/>
                </a:solidFill>
                <a:latin typeface="Open Sans Italics"/>
                <a:ea typeface="Open Sans Italics"/>
                <a:cs typeface="Open Sans Italics"/>
                <a:sym typeface="Open Sans Italics"/>
              </a:rPr>
              <a:t>Nguyễn Đức Thịnh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2015146" y="794184"/>
            <a:ext cx="13877694" cy="8211320"/>
          </a:xfrm>
          <a:custGeom>
            <a:avLst/>
            <a:gdLst/>
            <a:ahLst/>
            <a:cxnLst/>
            <a:rect l="l" t="t" r="r" b="b"/>
            <a:pathLst>
              <a:path w="13877694" h="8211320">
                <a:moveTo>
                  <a:pt x="0" y="0"/>
                </a:moveTo>
                <a:lnTo>
                  <a:pt x="13877694" y="0"/>
                </a:lnTo>
                <a:lnTo>
                  <a:pt x="13877694" y="8211320"/>
                </a:lnTo>
                <a:lnTo>
                  <a:pt x="0" y="8211320"/>
                </a:lnTo>
                <a:lnTo>
                  <a:pt x="0" y="0"/>
                </a:lnTo>
                <a:close/>
              </a:path>
            </a:pathLst>
          </a:custGeom>
          <a:blipFill>
            <a:blip r:embed="rId9"/>
            <a:stretch>
              <a:fillRect/>
            </a:stretch>
          </a:blipFill>
        </p:spPr>
      </p:sp>
      <p:sp>
        <p:nvSpPr>
          <p:cNvPr id="9" name="TextBox 9"/>
          <p:cNvSpPr txBox="1"/>
          <p:nvPr/>
        </p:nvSpPr>
        <p:spPr>
          <a:xfrm>
            <a:off x="6859356" y="9210675"/>
            <a:ext cx="5100412" cy="948346"/>
          </a:xfrm>
          <a:prstGeom prst="rect">
            <a:avLst/>
          </a:prstGeom>
        </p:spPr>
        <p:txBody>
          <a:bodyPr lIns="0" tIns="0" rIns="0" bIns="0" rtlCol="0" anchor="t">
            <a:spAutoFit/>
          </a:bodyPr>
          <a:lstStyle/>
          <a:p>
            <a:pPr algn="ctr">
              <a:lnSpc>
                <a:spcPts val="3899"/>
              </a:lnSpc>
            </a:pPr>
            <a:r>
              <a:rPr lang="en-US" sz="2785" i="1">
                <a:solidFill>
                  <a:srgbClr val="FFFFFF"/>
                </a:solidFill>
                <a:latin typeface="Open Sans Italics"/>
                <a:ea typeface="Open Sans Italics"/>
                <a:cs typeface="Open Sans Italics"/>
                <a:sym typeface="Open Sans Italics"/>
              </a:rPr>
              <a:t>Mô hình Dim_Date</a:t>
            </a:r>
          </a:p>
          <a:p>
            <a:pPr algn="ctr">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0" name="TextBox 10"/>
          <p:cNvSpPr txBox="1"/>
          <p:nvPr/>
        </p:nvSpPr>
        <p:spPr>
          <a:xfrm>
            <a:off x="15144070" y="9444015"/>
            <a:ext cx="2737997" cy="448667"/>
          </a:xfrm>
          <a:prstGeom prst="rect">
            <a:avLst/>
          </a:prstGeom>
        </p:spPr>
        <p:txBody>
          <a:bodyPr lIns="0" tIns="0" rIns="0" bIns="0" rtlCol="0" anchor="t">
            <a:spAutoFit/>
          </a:bodyPr>
          <a:lstStyle/>
          <a:p>
            <a:pPr algn="ctr">
              <a:lnSpc>
                <a:spcPts val="3619"/>
              </a:lnSpc>
              <a:spcBef>
                <a:spcPct val="0"/>
              </a:spcBef>
            </a:pPr>
            <a:r>
              <a:rPr lang="en-US" sz="2585" i="1">
                <a:solidFill>
                  <a:srgbClr val="FFFFFF"/>
                </a:solidFill>
                <a:latin typeface="Open Sans Italics"/>
                <a:ea typeface="Open Sans Italics"/>
                <a:cs typeface="Open Sans Italics"/>
                <a:sym typeface="Open Sans Italics"/>
              </a:rPr>
              <a:t>Nguyễn Đức Thịnh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1837467" y="1156535"/>
            <a:ext cx="14952039" cy="7625540"/>
          </a:xfrm>
          <a:custGeom>
            <a:avLst/>
            <a:gdLst/>
            <a:ahLst/>
            <a:cxnLst/>
            <a:rect l="l" t="t" r="r" b="b"/>
            <a:pathLst>
              <a:path w="14952039" h="7625540">
                <a:moveTo>
                  <a:pt x="0" y="0"/>
                </a:moveTo>
                <a:lnTo>
                  <a:pt x="14952038" y="0"/>
                </a:lnTo>
                <a:lnTo>
                  <a:pt x="14952038" y="7625539"/>
                </a:lnTo>
                <a:lnTo>
                  <a:pt x="0" y="7625539"/>
                </a:lnTo>
                <a:lnTo>
                  <a:pt x="0" y="0"/>
                </a:lnTo>
                <a:close/>
              </a:path>
            </a:pathLst>
          </a:custGeom>
          <a:blipFill>
            <a:blip r:embed="rId9"/>
            <a:stretch>
              <a:fillRect/>
            </a:stretch>
          </a:blipFill>
        </p:spPr>
      </p:sp>
      <p:sp>
        <p:nvSpPr>
          <p:cNvPr id="9" name="TextBox 9"/>
          <p:cNvSpPr txBox="1"/>
          <p:nvPr/>
        </p:nvSpPr>
        <p:spPr>
          <a:xfrm>
            <a:off x="7265550" y="8988296"/>
            <a:ext cx="5100412" cy="462726"/>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Mô hình Fact Table</a:t>
            </a:r>
          </a:p>
        </p:txBody>
      </p:sp>
      <p:sp>
        <p:nvSpPr>
          <p:cNvPr id="10" name="TextBox 10"/>
          <p:cNvSpPr txBox="1"/>
          <p:nvPr/>
        </p:nvSpPr>
        <p:spPr>
          <a:xfrm>
            <a:off x="14680891" y="9438657"/>
            <a:ext cx="2949884"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Nguyễn Đức Thịnh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2586751" y="794184"/>
            <a:ext cx="13114499" cy="8016237"/>
          </a:xfrm>
          <a:custGeom>
            <a:avLst/>
            <a:gdLst/>
            <a:ahLst/>
            <a:cxnLst/>
            <a:rect l="l" t="t" r="r" b="b"/>
            <a:pathLst>
              <a:path w="13114499" h="8016237">
                <a:moveTo>
                  <a:pt x="0" y="0"/>
                </a:moveTo>
                <a:lnTo>
                  <a:pt x="13114498" y="0"/>
                </a:lnTo>
                <a:lnTo>
                  <a:pt x="13114498" y="8016237"/>
                </a:lnTo>
                <a:lnTo>
                  <a:pt x="0" y="8016237"/>
                </a:lnTo>
                <a:lnTo>
                  <a:pt x="0" y="0"/>
                </a:lnTo>
                <a:close/>
              </a:path>
            </a:pathLst>
          </a:custGeom>
          <a:blipFill>
            <a:blip r:embed="rId9"/>
            <a:stretch>
              <a:fillRect/>
            </a:stretch>
          </a:blipFill>
        </p:spPr>
      </p:sp>
      <p:sp>
        <p:nvSpPr>
          <p:cNvPr id="9" name="TextBox 9"/>
          <p:cNvSpPr txBox="1"/>
          <p:nvPr/>
        </p:nvSpPr>
        <p:spPr>
          <a:xfrm>
            <a:off x="6763280" y="9047387"/>
            <a:ext cx="5100412" cy="948346"/>
          </a:xfrm>
          <a:prstGeom prst="rect">
            <a:avLst/>
          </a:prstGeom>
        </p:spPr>
        <p:txBody>
          <a:bodyPr lIns="0" tIns="0" rIns="0" bIns="0" rtlCol="0" anchor="t">
            <a:spAutoFit/>
          </a:bodyPr>
          <a:lstStyle/>
          <a:p>
            <a:pPr algn="ctr">
              <a:lnSpc>
                <a:spcPts val="3899"/>
              </a:lnSpc>
            </a:pPr>
            <a:r>
              <a:rPr lang="en-US" sz="2785" i="1">
                <a:solidFill>
                  <a:srgbClr val="FFFFFF"/>
                </a:solidFill>
                <a:latin typeface="Open Sans Italics"/>
                <a:ea typeface="Open Sans Italics"/>
                <a:cs typeface="Open Sans Italics"/>
                <a:sym typeface="Open Sans Italics"/>
              </a:rPr>
              <a:t>Mô hình hình sao</a:t>
            </a:r>
          </a:p>
          <a:p>
            <a:pPr algn="ctr">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0" name="TextBox 10"/>
          <p:cNvSpPr txBox="1"/>
          <p:nvPr/>
        </p:nvSpPr>
        <p:spPr>
          <a:xfrm>
            <a:off x="14871906" y="9497748"/>
            <a:ext cx="2949884"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Nguyễn Đức Thịnh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17324710" y="458184"/>
            <a:ext cx="306065" cy="336000"/>
          </a:xfrm>
          <a:custGeom>
            <a:avLst/>
            <a:gdLst/>
            <a:ahLst/>
            <a:cxnLst/>
            <a:rect l="l" t="t" r="r" b="b"/>
            <a:pathLst>
              <a:path w="306065" h="336000">
                <a:moveTo>
                  <a:pt x="0" y="0"/>
                </a:moveTo>
                <a:lnTo>
                  <a:pt x="306065" y="0"/>
                </a:lnTo>
                <a:lnTo>
                  <a:pt x="306065" y="336000"/>
                </a:lnTo>
                <a:lnTo>
                  <a:pt x="0" y="3360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6" name="Freeform 6"/>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7" name="Freeform 7"/>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
        <p:nvSpPr>
          <p:cNvPr id="8" name="Freeform 8"/>
          <p:cNvSpPr/>
          <p:nvPr/>
        </p:nvSpPr>
        <p:spPr>
          <a:xfrm>
            <a:off x="2815246" y="794184"/>
            <a:ext cx="13237978" cy="7722154"/>
          </a:xfrm>
          <a:custGeom>
            <a:avLst/>
            <a:gdLst/>
            <a:ahLst/>
            <a:cxnLst/>
            <a:rect l="l" t="t" r="r" b="b"/>
            <a:pathLst>
              <a:path w="13237978" h="7722154">
                <a:moveTo>
                  <a:pt x="0" y="0"/>
                </a:moveTo>
                <a:lnTo>
                  <a:pt x="13237978" y="0"/>
                </a:lnTo>
                <a:lnTo>
                  <a:pt x="13237978" y="7722154"/>
                </a:lnTo>
                <a:lnTo>
                  <a:pt x="0" y="7722154"/>
                </a:lnTo>
                <a:lnTo>
                  <a:pt x="0" y="0"/>
                </a:lnTo>
                <a:close/>
              </a:path>
            </a:pathLst>
          </a:custGeom>
          <a:blipFill>
            <a:blip r:embed="rId9"/>
            <a:stretch>
              <a:fillRect/>
            </a:stretch>
          </a:blipFill>
        </p:spPr>
      </p:sp>
      <p:sp>
        <p:nvSpPr>
          <p:cNvPr id="9" name="TextBox 9"/>
          <p:cNvSpPr txBox="1"/>
          <p:nvPr/>
        </p:nvSpPr>
        <p:spPr>
          <a:xfrm>
            <a:off x="7881467" y="8965743"/>
            <a:ext cx="5100412" cy="948346"/>
          </a:xfrm>
          <a:prstGeom prst="rect">
            <a:avLst/>
          </a:prstGeom>
        </p:spPr>
        <p:txBody>
          <a:bodyPr lIns="0" tIns="0" rIns="0" bIns="0" rtlCol="0" anchor="t">
            <a:spAutoFit/>
          </a:bodyPr>
          <a:lstStyle/>
          <a:p>
            <a:pPr algn="l">
              <a:lnSpc>
                <a:spcPts val="3899"/>
              </a:lnSpc>
            </a:pPr>
            <a:r>
              <a:rPr lang="en-US" sz="2785" i="1">
                <a:solidFill>
                  <a:srgbClr val="FFFFFF"/>
                </a:solidFill>
                <a:latin typeface="Open Sans Italics"/>
                <a:ea typeface="Open Sans Italics"/>
                <a:cs typeface="Open Sans Italics"/>
                <a:sym typeface="Open Sans Italics"/>
              </a:rPr>
              <a:t>Mô hình thành công</a:t>
            </a:r>
          </a:p>
          <a:p>
            <a:pPr algn="l">
              <a:lnSpc>
                <a:spcPts val="389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10" name="TextBox 10"/>
          <p:cNvSpPr txBox="1"/>
          <p:nvPr/>
        </p:nvSpPr>
        <p:spPr>
          <a:xfrm>
            <a:off x="14982720" y="9416104"/>
            <a:ext cx="2949884"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Nguyễn Đức Thịnh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130216"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0000">
                <a:alpha val="66667"/>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AutoShape 6"/>
          <p:cNvSpPr/>
          <p:nvPr/>
        </p:nvSpPr>
        <p:spPr>
          <a:xfrm>
            <a:off x="1028683" y="9272587"/>
            <a:ext cx="16230600" cy="19050"/>
          </a:xfrm>
          <a:prstGeom prst="line">
            <a:avLst/>
          </a:prstGeom>
          <a:ln w="19050" cap="flat">
            <a:solidFill>
              <a:srgbClr val="FFFFFF"/>
            </a:solidFill>
            <a:prstDash val="solid"/>
            <a:headEnd type="none" w="sm" len="sm"/>
            <a:tailEnd type="none" w="sm" len="sm"/>
          </a:ln>
        </p:spPr>
      </p:sp>
      <p:grpSp>
        <p:nvGrpSpPr>
          <p:cNvPr id="7" name="Group 7"/>
          <p:cNvGrpSpPr/>
          <p:nvPr/>
        </p:nvGrpSpPr>
        <p:grpSpPr>
          <a:xfrm>
            <a:off x="3661921" y="3361721"/>
            <a:ext cx="10964158" cy="3563558"/>
            <a:chOff x="0" y="0"/>
            <a:chExt cx="2887679" cy="938550"/>
          </a:xfrm>
        </p:grpSpPr>
        <p:sp>
          <p:nvSpPr>
            <p:cNvPr id="8" name="Freeform 8"/>
            <p:cNvSpPr/>
            <p:nvPr/>
          </p:nvSpPr>
          <p:spPr>
            <a:xfrm>
              <a:off x="0" y="0"/>
              <a:ext cx="2887679" cy="938550"/>
            </a:xfrm>
            <a:custGeom>
              <a:avLst/>
              <a:gdLst/>
              <a:ahLst/>
              <a:cxnLst/>
              <a:rect l="l" t="t" r="r" b="b"/>
              <a:pathLst>
                <a:path w="2887679" h="938550">
                  <a:moveTo>
                    <a:pt x="36012" y="0"/>
                  </a:moveTo>
                  <a:lnTo>
                    <a:pt x="2851668" y="0"/>
                  </a:lnTo>
                  <a:cubicBezTo>
                    <a:pt x="2871556" y="0"/>
                    <a:pt x="2887679" y="16123"/>
                    <a:pt x="2887679" y="36012"/>
                  </a:cubicBezTo>
                  <a:lnTo>
                    <a:pt x="2887679" y="902539"/>
                  </a:lnTo>
                  <a:cubicBezTo>
                    <a:pt x="2887679" y="912089"/>
                    <a:pt x="2883885" y="921249"/>
                    <a:pt x="2877132" y="928003"/>
                  </a:cubicBezTo>
                  <a:cubicBezTo>
                    <a:pt x="2870378" y="934756"/>
                    <a:pt x="2861219" y="938550"/>
                    <a:pt x="2851668" y="938550"/>
                  </a:cubicBezTo>
                  <a:lnTo>
                    <a:pt x="36012" y="938550"/>
                  </a:lnTo>
                  <a:cubicBezTo>
                    <a:pt x="26461" y="938550"/>
                    <a:pt x="17301" y="934756"/>
                    <a:pt x="10548" y="928003"/>
                  </a:cubicBezTo>
                  <a:cubicBezTo>
                    <a:pt x="3794" y="921249"/>
                    <a:pt x="0" y="912089"/>
                    <a:pt x="0" y="902539"/>
                  </a:cubicBezTo>
                  <a:lnTo>
                    <a:pt x="0" y="36012"/>
                  </a:lnTo>
                  <a:cubicBezTo>
                    <a:pt x="0" y="26461"/>
                    <a:pt x="3794" y="17301"/>
                    <a:pt x="10548" y="10548"/>
                  </a:cubicBezTo>
                  <a:cubicBezTo>
                    <a:pt x="17301" y="3794"/>
                    <a:pt x="26461" y="0"/>
                    <a:pt x="36012" y="0"/>
                  </a:cubicBezTo>
                  <a:close/>
                </a:path>
              </a:pathLst>
            </a:custGeom>
            <a:solidFill>
              <a:srgbClr val="000000">
                <a:alpha val="46667"/>
              </a:srgbClr>
            </a:solidFill>
          </p:spPr>
        </p:sp>
        <p:sp>
          <p:nvSpPr>
            <p:cNvPr id="9" name="TextBox 9"/>
            <p:cNvSpPr txBox="1"/>
            <p:nvPr/>
          </p:nvSpPr>
          <p:spPr>
            <a:xfrm>
              <a:off x="0" y="-38100"/>
              <a:ext cx="2887679" cy="976650"/>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7312856" y="4194175"/>
            <a:ext cx="4726743" cy="1708151"/>
          </a:xfrm>
          <a:prstGeom prst="rect">
            <a:avLst/>
          </a:prstGeom>
        </p:spPr>
        <p:txBody>
          <a:bodyPr wrap="square" lIns="0" tIns="0" rIns="0" bIns="0" rtlCol="0" anchor="t">
            <a:spAutoFit/>
          </a:bodyPr>
          <a:lstStyle/>
          <a:p>
            <a:pPr algn="ctr">
              <a:lnSpc>
                <a:spcPts val="13999"/>
              </a:lnSpc>
              <a:spcBef>
                <a:spcPct val="0"/>
              </a:spcBef>
            </a:pPr>
            <a:r>
              <a:rPr lang="en-US" sz="9999" b="1" dirty="0">
                <a:solidFill>
                  <a:srgbClr val="FFFFFF"/>
                </a:solidFill>
                <a:latin typeface="Open Sans Bold"/>
                <a:ea typeface="Open Sans Bold"/>
                <a:cs typeface="Open Sans Bold"/>
                <a:sym typeface="Open Sans Bold"/>
              </a:rPr>
              <a:t>OLAP</a:t>
            </a:r>
          </a:p>
        </p:txBody>
      </p:sp>
      <p:sp>
        <p:nvSpPr>
          <p:cNvPr id="11" name="TextBox 11"/>
          <p:cNvSpPr txBox="1"/>
          <p:nvPr/>
        </p:nvSpPr>
        <p:spPr>
          <a:xfrm>
            <a:off x="15287386" y="9329737"/>
            <a:ext cx="2870398"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Huỳnh Công Triều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0000">
                <a:alpha val="66667"/>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AutoShape 6"/>
          <p:cNvSpPr/>
          <p:nvPr/>
        </p:nvSpPr>
        <p:spPr>
          <a:xfrm>
            <a:off x="1028683" y="9272587"/>
            <a:ext cx="16230600" cy="19050"/>
          </a:xfrm>
          <a:prstGeom prst="line">
            <a:avLst/>
          </a:prstGeom>
          <a:ln w="19050" cap="flat">
            <a:solidFill>
              <a:srgbClr val="FFFFFF"/>
            </a:solidFill>
            <a:prstDash val="solid"/>
            <a:headEnd type="none" w="sm" len="sm"/>
            <a:tailEnd type="none" w="sm" len="sm"/>
          </a:ln>
        </p:spPr>
      </p:sp>
      <p:sp>
        <p:nvSpPr>
          <p:cNvPr id="7" name="Freeform 7"/>
          <p:cNvSpPr/>
          <p:nvPr/>
        </p:nvSpPr>
        <p:spPr>
          <a:xfrm>
            <a:off x="1038225" y="2236724"/>
            <a:ext cx="8506193" cy="5273839"/>
          </a:xfrm>
          <a:custGeom>
            <a:avLst/>
            <a:gdLst/>
            <a:ahLst/>
            <a:cxnLst/>
            <a:rect l="l" t="t" r="r" b="b"/>
            <a:pathLst>
              <a:path w="8506193" h="5273839">
                <a:moveTo>
                  <a:pt x="0" y="0"/>
                </a:moveTo>
                <a:lnTo>
                  <a:pt x="8506193" y="0"/>
                </a:lnTo>
                <a:lnTo>
                  <a:pt x="8506193" y="5273839"/>
                </a:lnTo>
                <a:lnTo>
                  <a:pt x="0" y="5273839"/>
                </a:lnTo>
                <a:lnTo>
                  <a:pt x="0" y="0"/>
                </a:lnTo>
                <a:close/>
              </a:path>
            </a:pathLst>
          </a:custGeom>
          <a:blipFill>
            <a:blip r:embed="rId3"/>
            <a:stretch>
              <a:fillRect/>
            </a:stretch>
          </a:blipFill>
        </p:spPr>
      </p:sp>
      <p:sp>
        <p:nvSpPr>
          <p:cNvPr id="8" name="Freeform 8"/>
          <p:cNvSpPr/>
          <p:nvPr/>
        </p:nvSpPr>
        <p:spPr>
          <a:xfrm>
            <a:off x="10294821" y="1862950"/>
            <a:ext cx="7162337" cy="6030937"/>
          </a:xfrm>
          <a:custGeom>
            <a:avLst/>
            <a:gdLst/>
            <a:ahLst/>
            <a:cxnLst/>
            <a:rect l="l" t="t" r="r" b="b"/>
            <a:pathLst>
              <a:path w="7162337" h="6030937">
                <a:moveTo>
                  <a:pt x="0" y="0"/>
                </a:moveTo>
                <a:lnTo>
                  <a:pt x="7162337" y="0"/>
                </a:lnTo>
                <a:lnTo>
                  <a:pt x="7162337" y="6030936"/>
                </a:lnTo>
                <a:lnTo>
                  <a:pt x="0" y="6030936"/>
                </a:lnTo>
                <a:lnTo>
                  <a:pt x="0" y="0"/>
                </a:lnTo>
                <a:close/>
              </a:path>
            </a:pathLst>
          </a:custGeom>
          <a:blipFill>
            <a:blip r:embed="rId4"/>
            <a:stretch>
              <a:fillRect/>
            </a:stretch>
          </a:blipFill>
        </p:spPr>
      </p:sp>
      <p:sp>
        <p:nvSpPr>
          <p:cNvPr id="9" name="TextBox 9"/>
          <p:cNvSpPr txBox="1"/>
          <p:nvPr/>
        </p:nvSpPr>
        <p:spPr>
          <a:xfrm>
            <a:off x="2325017" y="1239057"/>
            <a:ext cx="5584859" cy="679385"/>
          </a:xfrm>
          <a:prstGeom prst="rect">
            <a:avLst/>
          </a:prstGeom>
        </p:spPr>
        <p:txBody>
          <a:bodyPr lIns="0" tIns="0" rIns="0" bIns="0" rtlCol="0" anchor="t">
            <a:spAutoFit/>
          </a:bodyPr>
          <a:lstStyle/>
          <a:p>
            <a:pPr algn="ctr">
              <a:lnSpc>
                <a:spcPts val="5599"/>
              </a:lnSpc>
              <a:spcBef>
                <a:spcPct val="0"/>
              </a:spcBef>
            </a:pPr>
            <a:r>
              <a:rPr lang="en-US" sz="3999">
                <a:solidFill>
                  <a:srgbClr val="FFFFFF"/>
                </a:solidFill>
                <a:latin typeface="Canva Sans"/>
                <a:ea typeface="Canva Sans"/>
                <a:cs typeface="Canva Sans"/>
                <a:sym typeface="Canva Sans"/>
              </a:rPr>
              <a:t>Deloy Olap thành công</a:t>
            </a:r>
          </a:p>
        </p:txBody>
      </p:sp>
      <p:sp>
        <p:nvSpPr>
          <p:cNvPr id="10" name="TextBox 10"/>
          <p:cNvSpPr txBox="1"/>
          <p:nvPr/>
        </p:nvSpPr>
        <p:spPr>
          <a:xfrm>
            <a:off x="12171147" y="7817686"/>
            <a:ext cx="3409685" cy="679451"/>
          </a:xfrm>
          <a:prstGeom prst="rect">
            <a:avLst/>
          </a:prstGeom>
        </p:spPr>
        <p:txBody>
          <a:bodyPr lIns="0" tIns="0" rIns="0" bIns="0" rtlCol="0" anchor="t">
            <a:spAutoFit/>
          </a:bodyPr>
          <a:lstStyle/>
          <a:p>
            <a:pPr algn="ctr">
              <a:lnSpc>
                <a:spcPts val="5599"/>
              </a:lnSpc>
              <a:spcBef>
                <a:spcPct val="0"/>
              </a:spcBef>
            </a:pPr>
            <a:r>
              <a:rPr lang="en-US" sz="3999">
                <a:solidFill>
                  <a:srgbClr val="FFFFFF"/>
                </a:solidFill>
                <a:latin typeface="Canva Sans"/>
                <a:ea typeface="Canva Sans"/>
                <a:cs typeface="Canva Sans"/>
                <a:sym typeface="Canva Sans"/>
              </a:rPr>
              <a:t>Mô hình CuBe</a:t>
            </a:r>
          </a:p>
        </p:txBody>
      </p:sp>
      <p:sp>
        <p:nvSpPr>
          <p:cNvPr id="11" name="TextBox 11"/>
          <p:cNvSpPr txBox="1"/>
          <p:nvPr/>
        </p:nvSpPr>
        <p:spPr>
          <a:xfrm>
            <a:off x="16920074" y="448694"/>
            <a:ext cx="678418"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OLAP</a:t>
            </a:r>
          </a:p>
        </p:txBody>
      </p:sp>
      <p:sp>
        <p:nvSpPr>
          <p:cNvPr id="12" name="TextBox 12"/>
          <p:cNvSpPr txBox="1"/>
          <p:nvPr/>
        </p:nvSpPr>
        <p:spPr>
          <a:xfrm>
            <a:off x="15050165" y="9431715"/>
            <a:ext cx="2870398"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Huỳnh Công Triều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0000">
                <a:alpha val="66667"/>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AutoShape 6"/>
          <p:cNvSpPr/>
          <p:nvPr/>
        </p:nvSpPr>
        <p:spPr>
          <a:xfrm>
            <a:off x="1028683" y="9272587"/>
            <a:ext cx="16230600" cy="19050"/>
          </a:xfrm>
          <a:prstGeom prst="line">
            <a:avLst/>
          </a:prstGeom>
          <a:ln w="19050" cap="flat">
            <a:solidFill>
              <a:srgbClr val="FFFFFF"/>
            </a:solidFill>
            <a:prstDash val="solid"/>
            <a:headEnd type="none" w="sm" len="sm"/>
            <a:tailEnd type="none" w="sm" len="sm"/>
          </a:ln>
        </p:spPr>
      </p:sp>
      <p:sp>
        <p:nvSpPr>
          <p:cNvPr id="7" name="Freeform 7"/>
          <p:cNvSpPr/>
          <p:nvPr/>
        </p:nvSpPr>
        <p:spPr>
          <a:xfrm>
            <a:off x="811657" y="1484455"/>
            <a:ext cx="8050739" cy="5557265"/>
          </a:xfrm>
          <a:custGeom>
            <a:avLst/>
            <a:gdLst/>
            <a:ahLst/>
            <a:cxnLst/>
            <a:rect l="l" t="t" r="r" b="b"/>
            <a:pathLst>
              <a:path w="8050739" h="5557265">
                <a:moveTo>
                  <a:pt x="0" y="0"/>
                </a:moveTo>
                <a:lnTo>
                  <a:pt x="8050739" y="0"/>
                </a:lnTo>
                <a:lnTo>
                  <a:pt x="8050739" y="5557265"/>
                </a:lnTo>
                <a:lnTo>
                  <a:pt x="0" y="5557265"/>
                </a:lnTo>
                <a:lnTo>
                  <a:pt x="0" y="0"/>
                </a:lnTo>
                <a:close/>
              </a:path>
            </a:pathLst>
          </a:custGeom>
          <a:blipFill>
            <a:blip r:embed="rId3"/>
            <a:stretch>
              <a:fillRect/>
            </a:stretch>
          </a:blipFill>
        </p:spPr>
      </p:sp>
      <p:sp>
        <p:nvSpPr>
          <p:cNvPr id="8" name="Freeform 8"/>
          <p:cNvSpPr/>
          <p:nvPr/>
        </p:nvSpPr>
        <p:spPr>
          <a:xfrm>
            <a:off x="9079423" y="2907242"/>
            <a:ext cx="8776838" cy="5451183"/>
          </a:xfrm>
          <a:custGeom>
            <a:avLst/>
            <a:gdLst/>
            <a:ahLst/>
            <a:cxnLst/>
            <a:rect l="l" t="t" r="r" b="b"/>
            <a:pathLst>
              <a:path w="8776838" h="5451183">
                <a:moveTo>
                  <a:pt x="0" y="0"/>
                </a:moveTo>
                <a:lnTo>
                  <a:pt x="8776837" y="0"/>
                </a:lnTo>
                <a:lnTo>
                  <a:pt x="8776837" y="5451182"/>
                </a:lnTo>
                <a:lnTo>
                  <a:pt x="0" y="5451182"/>
                </a:lnTo>
                <a:lnTo>
                  <a:pt x="0" y="0"/>
                </a:lnTo>
                <a:close/>
              </a:path>
            </a:pathLst>
          </a:custGeom>
          <a:blipFill>
            <a:blip r:embed="rId4"/>
            <a:stretch>
              <a:fillRect/>
            </a:stretch>
          </a:blipFill>
        </p:spPr>
      </p:sp>
      <p:sp>
        <p:nvSpPr>
          <p:cNvPr id="9" name="TextBox 9"/>
          <p:cNvSpPr txBox="1"/>
          <p:nvPr/>
        </p:nvSpPr>
        <p:spPr>
          <a:xfrm>
            <a:off x="16920074" y="448694"/>
            <a:ext cx="678418"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OLAP</a:t>
            </a:r>
          </a:p>
        </p:txBody>
      </p:sp>
      <p:sp>
        <p:nvSpPr>
          <p:cNvPr id="10" name="TextBox 10"/>
          <p:cNvSpPr txBox="1"/>
          <p:nvPr/>
        </p:nvSpPr>
        <p:spPr>
          <a:xfrm>
            <a:off x="3355353" y="7328430"/>
            <a:ext cx="3158670" cy="323215"/>
          </a:xfrm>
          <a:prstGeom prst="rect">
            <a:avLst/>
          </a:prstGeom>
        </p:spPr>
        <p:txBody>
          <a:bodyPr lIns="0" tIns="0" rIns="0" bIns="0" rtlCol="0" anchor="t">
            <a:spAutoFit/>
          </a:bodyPr>
          <a:lstStyle/>
          <a:p>
            <a:pPr algn="ctr">
              <a:lnSpc>
                <a:spcPts val="2659"/>
              </a:lnSpc>
              <a:spcBef>
                <a:spcPct val="0"/>
              </a:spcBef>
            </a:pPr>
            <a:r>
              <a:rPr lang="en-US" sz="1899" b="1">
                <a:solidFill>
                  <a:srgbClr val="FFFFFF"/>
                </a:solidFill>
                <a:latin typeface="Canva Sans Bold"/>
                <a:ea typeface="Canva Sans Bold"/>
                <a:cs typeface="Canva Sans Bold"/>
                <a:sym typeface="Canva Sans Bold"/>
              </a:rPr>
              <a:t>Doanh thu theo KHU VỰC</a:t>
            </a:r>
          </a:p>
        </p:txBody>
      </p:sp>
      <p:sp>
        <p:nvSpPr>
          <p:cNvPr id="11" name="TextBox 11"/>
          <p:cNvSpPr txBox="1"/>
          <p:nvPr/>
        </p:nvSpPr>
        <p:spPr>
          <a:xfrm>
            <a:off x="11441040" y="8630086"/>
            <a:ext cx="4053602" cy="323215"/>
          </a:xfrm>
          <a:prstGeom prst="rect">
            <a:avLst/>
          </a:prstGeom>
        </p:spPr>
        <p:txBody>
          <a:bodyPr lIns="0" tIns="0" rIns="0" bIns="0" rtlCol="0" anchor="t">
            <a:spAutoFit/>
          </a:bodyPr>
          <a:lstStyle/>
          <a:p>
            <a:pPr algn="ctr">
              <a:lnSpc>
                <a:spcPts val="2659"/>
              </a:lnSpc>
              <a:spcBef>
                <a:spcPct val="0"/>
              </a:spcBef>
            </a:pPr>
            <a:r>
              <a:rPr lang="en-US" sz="1899" b="1">
                <a:solidFill>
                  <a:srgbClr val="FFFFFF"/>
                </a:solidFill>
                <a:latin typeface="Canva Sans Bold"/>
                <a:ea typeface="Canva Sans Bold"/>
                <a:cs typeface="Canva Sans Bold"/>
                <a:sym typeface="Canva Sans Bold"/>
              </a:rPr>
              <a:t>Doanh thu theo loại KHÁCH HÀNG</a:t>
            </a:r>
          </a:p>
        </p:txBody>
      </p:sp>
      <p:sp>
        <p:nvSpPr>
          <p:cNvPr id="12" name="TextBox 12"/>
          <p:cNvSpPr txBox="1"/>
          <p:nvPr/>
        </p:nvSpPr>
        <p:spPr>
          <a:xfrm>
            <a:off x="14728094" y="9567862"/>
            <a:ext cx="2870398"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Huỳnh Công Triều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286140" y="8334077"/>
            <a:ext cx="1314786" cy="1952923"/>
            <a:chOff x="0" y="0"/>
            <a:chExt cx="4275074" cy="6350000"/>
          </a:xfrm>
        </p:grpSpPr>
        <p:sp>
          <p:nvSpPr>
            <p:cNvPr id="8" name="Freeform 8"/>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grpSp>
        <p:nvGrpSpPr>
          <p:cNvPr id="9" name="Group 9"/>
          <p:cNvGrpSpPr/>
          <p:nvPr/>
        </p:nvGrpSpPr>
        <p:grpSpPr>
          <a:xfrm>
            <a:off x="2504843" y="118350"/>
            <a:ext cx="909996" cy="1351667"/>
            <a:chOff x="0" y="0"/>
            <a:chExt cx="4275074" cy="6350000"/>
          </a:xfrm>
        </p:grpSpPr>
        <p:sp>
          <p:nvSpPr>
            <p:cNvPr id="10" name="Freeform 10"/>
            <p:cNvSpPr/>
            <p:nvPr/>
          </p:nvSpPr>
          <p:spPr>
            <a:xfrm>
              <a:off x="0" y="0"/>
              <a:ext cx="4275074" cy="6350000"/>
            </a:xfrm>
            <a:custGeom>
              <a:avLst/>
              <a:gdLst/>
              <a:ahLst/>
              <a:cxnLst/>
              <a:rect l="l" t="t" r="r" b="b"/>
              <a:pathLst>
                <a:path w="4275074" h="6350000">
                  <a:moveTo>
                    <a:pt x="4275074" y="0"/>
                  </a:moveTo>
                  <a:lnTo>
                    <a:pt x="2736723" y="6350000"/>
                  </a:lnTo>
                  <a:lnTo>
                    <a:pt x="0" y="6350000"/>
                  </a:lnTo>
                  <a:lnTo>
                    <a:pt x="1520444" y="0"/>
                  </a:lnTo>
                  <a:lnTo>
                    <a:pt x="4275074" y="0"/>
                  </a:lnTo>
                  <a:close/>
                </a:path>
              </a:pathLst>
            </a:custGeom>
            <a:solidFill>
              <a:srgbClr val="12F1FF"/>
            </a:solidFill>
            <a:ln w="12700">
              <a:solidFill>
                <a:srgbClr val="000000"/>
              </a:solidFill>
            </a:ln>
          </p:spPr>
        </p:sp>
      </p:grpSp>
      <p:sp>
        <p:nvSpPr>
          <p:cNvPr id="11" name="Freeform 11"/>
          <p:cNvSpPr/>
          <p:nvPr/>
        </p:nvSpPr>
        <p:spPr>
          <a:xfrm>
            <a:off x="1054987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11014997" y="2247308"/>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Freeform 13"/>
          <p:cNvSpPr/>
          <p:nvPr/>
        </p:nvSpPr>
        <p:spPr>
          <a:xfrm>
            <a:off x="11480118" y="2247308"/>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4" name="Freeform 14"/>
          <p:cNvSpPr/>
          <p:nvPr/>
        </p:nvSpPr>
        <p:spPr>
          <a:xfrm>
            <a:off x="262442" y="2803643"/>
            <a:ext cx="17840675" cy="5022375"/>
          </a:xfrm>
          <a:custGeom>
            <a:avLst/>
            <a:gdLst/>
            <a:ahLst/>
            <a:cxnLst/>
            <a:rect l="l" t="t" r="r" b="b"/>
            <a:pathLst>
              <a:path w="17840675" h="5022375">
                <a:moveTo>
                  <a:pt x="0" y="0"/>
                </a:moveTo>
                <a:lnTo>
                  <a:pt x="17840675" y="0"/>
                </a:lnTo>
                <a:lnTo>
                  <a:pt x="17840675" y="5022375"/>
                </a:lnTo>
                <a:lnTo>
                  <a:pt x="0" y="5022375"/>
                </a:lnTo>
                <a:lnTo>
                  <a:pt x="0" y="0"/>
                </a:lnTo>
                <a:close/>
              </a:path>
            </a:pathLst>
          </a:custGeom>
          <a:blipFill>
            <a:blip r:embed="rId7"/>
            <a:stretch>
              <a:fillRect/>
            </a:stretch>
          </a:blipFill>
        </p:spPr>
      </p:sp>
      <p:sp>
        <p:nvSpPr>
          <p:cNvPr id="15" name="TextBox 15"/>
          <p:cNvSpPr txBox="1"/>
          <p:nvPr/>
        </p:nvSpPr>
        <p:spPr>
          <a:xfrm>
            <a:off x="5295377" y="991349"/>
            <a:ext cx="14034143" cy="862088"/>
          </a:xfrm>
          <a:prstGeom prst="rect">
            <a:avLst/>
          </a:prstGeom>
        </p:spPr>
        <p:txBody>
          <a:bodyPr lIns="0" tIns="0" rIns="0" bIns="0" rtlCol="0" anchor="t">
            <a:spAutoFit/>
          </a:bodyPr>
          <a:lstStyle/>
          <a:p>
            <a:pPr algn="l">
              <a:lnSpc>
                <a:spcPts val="7085"/>
              </a:lnSpc>
              <a:spcBef>
                <a:spcPct val="0"/>
              </a:spcBef>
            </a:pPr>
            <a:r>
              <a:rPr lang="en-US" sz="5061" b="1">
                <a:solidFill>
                  <a:srgbClr val="FFFFFF"/>
                </a:solidFill>
                <a:latin typeface="Open Sans Bold"/>
                <a:ea typeface="Open Sans Bold"/>
                <a:cs typeface="Open Sans Bold"/>
                <a:sym typeface="Open Sans Bold"/>
              </a:rPr>
              <a:t>ĐÁNH GIÁ THÀNH VIÊN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0000">
                <a:alpha val="66667"/>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6" name="AutoShape 6"/>
          <p:cNvSpPr/>
          <p:nvPr/>
        </p:nvSpPr>
        <p:spPr>
          <a:xfrm>
            <a:off x="1028683" y="9272587"/>
            <a:ext cx="16230600" cy="19050"/>
          </a:xfrm>
          <a:prstGeom prst="line">
            <a:avLst/>
          </a:prstGeom>
          <a:ln w="19050" cap="flat">
            <a:solidFill>
              <a:srgbClr val="FFFFFF"/>
            </a:solidFill>
            <a:prstDash val="solid"/>
            <a:headEnd type="none" w="sm" len="sm"/>
            <a:tailEnd type="none" w="sm" len="sm"/>
          </a:ln>
        </p:spPr>
      </p:sp>
      <p:sp>
        <p:nvSpPr>
          <p:cNvPr id="7" name="Freeform 7"/>
          <p:cNvSpPr/>
          <p:nvPr/>
        </p:nvSpPr>
        <p:spPr>
          <a:xfrm>
            <a:off x="3366282" y="1820368"/>
            <a:ext cx="11555435" cy="6646263"/>
          </a:xfrm>
          <a:custGeom>
            <a:avLst/>
            <a:gdLst/>
            <a:ahLst/>
            <a:cxnLst/>
            <a:rect l="l" t="t" r="r" b="b"/>
            <a:pathLst>
              <a:path w="11555435" h="6646263">
                <a:moveTo>
                  <a:pt x="0" y="0"/>
                </a:moveTo>
                <a:lnTo>
                  <a:pt x="11555436" y="0"/>
                </a:lnTo>
                <a:lnTo>
                  <a:pt x="11555436" y="6646264"/>
                </a:lnTo>
                <a:lnTo>
                  <a:pt x="0" y="6646264"/>
                </a:lnTo>
                <a:lnTo>
                  <a:pt x="0" y="0"/>
                </a:lnTo>
                <a:close/>
              </a:path>
            </a:pathLst>
          </a:custGeom>
          <a:blipFill>
            <a:blip r:embed="rId3"/>
            <a:stretch>
              <a:fillRect/>
            </a:stretch>
          </a:blipFill>
        </p:spPr>
      </p:sp>
      <p:sp>
        <p:nvSpPr>
          <p:cNvPr id="8" name="TextBox 8"/>
          <p:cNvSpPr txBox="1"/>
          <p:nvPr/>
        </p:nvSpPr>
        <p:spPr>
          <a:xfrm>
            <a:off x="16920074" y="448694"/>
            <a:ext cx="678418"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OLAP</a:t>
            </a:r>
          </a:p>
        </p:txBody>
      </p:sp>
      <p:sp>
        <p:nvSpPr>
          <p:cNvPr id="9" name="TextBox 9"/>
          <p:cNvSpPr txBox="1"/>
          <p:nvPr/>
        </p:nvSpPr>
        <p:spPr>
          <a:xfrm>
            <a:off x="7307461" y="8629897"/>
            <a:ext cx="3673078" cy="422275"/>
          </a:xfrm>
          <a:prstGeom prst="rect">
            <a:avLst/>
          </a:prstGeom>
        </p:spPr>
        <p:txBody>
          <a:bodyPr lIns="0" tIns="0" rIns="0" bIns="0" rtlCol="0" anchor="t">
            <a:spAutoFit/>
          </a:bodyPr>
          <a:lstStyle/>
          <a:p>
            <a:pPr algn="ctr">
              <a:lnSpc>
                <a:spcPts val="3499"/>
              </a:lnSpc>
              <a:spcBef>
                <a:spcPct val="0"/>
              </a:spcBef>
            </a:pPr>
            <a:r>
              <a:rPr lang="en-US" sz="2499" b="1">
                <a:solidFill>
                  <a:srgbClr val="FFFFFF"/>
                </a:solidFill>
                <a:latin typeface="Canva Sans Bold"/>
                <a:ea typeface="Canva Sans Bold"/>
                <a:cs typeface="Canva Sans Bold"/>
                <a:sym typeface="Canva Sans Bold"/>
              </a:rPr>
              <a:t>Doanh thu từng THÁNG</a:t>
            </a:r>
          </a:p>
        </p:txBody>
      </p:sp>
      <p:sp>
        <p:nvSpPr>
          <p:cNvPr id="10" name="TextBox 10"/>
          <p:cNvSpPr txBox="1"/>
          <p:nvPr/>
        </p:nvSpPr>
        <p:spPr>
          <a:xfrm>
            <a:off x="14728094" y="9459418"/>
            <a:ext cx="2870398"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Huỳnh Công Triều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3661921" y="3361721"/>
            <a:ext cx="10964158" cy="3563558"/>
            <a:chOff x="0" y="0"/>
            <a:chExt cx="2887679" cy="938550"/>
          </a:xfrm>
        </p:grpSpPr>
        <p:sp>
          <p:nvSpPr>
            <p:cNvPr id="8" name="Freeform 8"/>
            <p:cNvSpPr/>
            <p:nvPr/>
          </p:nvSpPr>
          <p:spPr>
            <a:xfrm>
              <a:off x="0" y="0"/>
              <a:ext cx="2887679" cy="938550"/>
            </a:xfrm>
            <a:custGeom>
              <a:avLst/>
              <a:gdLst/>
              <a:ahLst/>
              <a:cxnLst/>
              <a:rect l="l" t="t" r="r" b="b"/>
              <a:pathLst>
                <a:path w="2887679" h="938550">
                  <a:moveTo>
                    <a:pt x="36012" y="0"/>
                  </a:moveTo>
                  <a:lnTo>
                    <a:pt x="2851668" y="0"/>
                  </a:lnTo>
                  <a:cubicBezTo>
                    <a:pt x="2871556" y="0"/>
                    <a:pt x="2887679" y="16123"/>
                    <a:pt x="2887679" y="36012"/>
                  </a:cubicBezTo>
                  <a:lnTo>
                    <a:pt x="2887679" y="902539"/>
                  </a:lnTo>
                  <a:cubicBezTo>
                    <a:pt x="2887679" y="912089"/>
                    <a:pt x="2883885" y="921249"/>
                    <a:pt x="2877132" y="928003"/>
                  </a:cubicBezTo>
                  <a:cubicBezTo>
                    <a:pt x="2870378" y="934756"/>
                    <a:pt x="2861219" y="938550"/>
                    <a:pt x="2851668" y="938550"/>
                  </a:cubicBezTo>
                  <a:lnTo>
                    <a:pt x="36012" y="938550"/>
                  </a:lnTo>
                  <a:cubicBezTo>
                    <a:pt x="26461" y="938550"/>
                    <a:pt x="17301" y="934756"/>
                    <a:pt x="10548" y="928003"/>
                  </a:cubicBezTo>
                  <a:cubicBezTo>
                    <a:pt x="3794" y="921249"/>
                    <a:pt x="0" y="912089"/>
                    <a:pt x="0" y="902539"/>
                  </a:cubicBezTo>
                  <a:lnTo>
                    <a:pt x="0" y="36012"/>
                  </a:lnTo>
                  <a:cubicBezTo>
                    <a:pt x="0" y="26461"/>
                    <a:pt x="3794" y="17301"/>
                    <a:pt x="10548" y="10548"/>
                  </a:cubicBezTo>
                  <a:cubicBezTo>
                    <a:pt x="17301" y="3794"/>
                    <a:pt x="26461" y="0"/>
                    <a:pt x="36012" y="0"/>
                  </a:cubicBezTo>
                  <a:close/>
                </a:path>
              </a:pathLst>
            </a:custGeom>
            <a:solidFill>
              <a:srgbClr val="000000">
                <a:alpha val="46667"/>
              </a:srgbClr>
            </a:solidFill>
          </p:spPr>
        </p:sp>
        <p:sp>
          <p:nvSpPr>
            <p:cNvPr id="9" name="TextBox 9"/>
            <p:cNvSpPr txBox="1"/>
            <p:nvPr/>
          </p:nvSpPr>
          <p:spPr>
            <a:xfrm>
              <a:off x="0" y="-38100"/>
              <a:ext cx="2887679" cy="976650"/>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7521514" y="4194175"/>
            <a:ext cx="2984540" cy="1708151"/>
          </a:xfrm>
          <a:prstGeom prst="rect">
            <a:avLst/>
          </a:prstGeom>
        </p:spPr>
        <p:txBody>
          <a:bodyPr lIns="0" tIns="0" rIns="0" bIns="0" rtlCol="0" anchor="t">
            <a:spAutoFit/>
          </a:bodyPr>
          <a:lstStyle/>
          <a:p>
            <a:pPr algn="ctr">
              <a:lnSpc>
                <a:spcPts val="13999"/>
              </a:lnSpc>
              <a:spcBef>
                <a:spcPct val="0"/>
              </a:spcBef>
            </a:pPr>
            <a:r>
              <a:rPr lang="en-US" sz="9999" b="1">
                <a:solidFill>
                  <a:srgbClr val="FFFFFF"/>
                </a:solidFill>
                <a:latin typeface="Open Sans Bold"/>
                <a:ea typeface="Open Sans Bold"/>
                <a:cs typeface="Open Sans Bold"/>
                <a:sym typeface="Open Sans Bold"/>
              </a:rPr>
              <a:t>MDX</a:t>
            </a:r>
          </a:p>
        </p:txBody>
      </p:sp>
      <p:sp>
        <p:nvSpPr>
          <p:cNvPr id="11" name="AutoShape 11"/>
          <p:cNvSpPr/>
          <p:nvPr/>
        </p:nvSpPr>
        <p:spPr>
          <a:xfrm>
            <a:off x="-1033067" y="9267825"/>
            <a:ext cx="16230600" cy="19050"/>
          </a:xfrm>
          <a:prstGeom prst="line">
            <a:avLst/>
          </a:prstGeom>
          <a:ln w="19050" cap="flat">
            <a:solidFill>
              <a:srgbClr val="FFFFFF"/>
            </a:solidFill>
            <a:prstDash val="solid"/>
            <a:headEnd type="none" w="sm" len="sm"/>
            <a:tailEnd type="none" w="sm" len="sm"/>
          </a:ln>
        </p:spPr>
      </p:sp>
      <p:sp>
        <p:nvSpPr>
          <p:cNvPr id="12" name="TextBox 12"/>
          <p:cNvSpPr txBox="1"/>
          <p:nvPr/>
        </p:nvSpPr>
        <p:spPr>
          <a:xfrm>
            <a:off x="15022462" y="9542528"/>
            <a:ext cx="2870398" cy="462615"/>
          </a:xfrm>
          <a:prstGeom prst="rect">
            <a:avLst/>
          </a:prstGeom>
        </p:spPr>
        <p:txBody>
          <a:bodyPr lIns="0" tIns="0" rIns="0" bIns="0" rtlCol="0" anchor="t">
            <a:spAutoFit/>
          </a:bodyPr>
          <a:lstStyle/>
          <a:p>
            <a:pPr algn="ctr">
              <a:lnSpc>
                <a:spcPts val="3899"/>
              </a:lnSpc>
              <a:spcBef>
                <a:spcPct val="0"/>
              </a:spcBef>
            </a:pPr>
            <a:r>
              <a:rPr lang="en-US" sz="2785" i="1">
                <a:solidFill>
                  <a:srgbClr val="FFFFFF"/>
                </a:solidFill>
                <a:latin typeface="Open Sans Italics"/>
                <a:ea typeface="Open Sans Italics"/>
                <a:cs typeface="Open Sans Italics"/>
                <a:sym typeface="Open Sans Italics"/>
              </a:rPr>
              <a:t>Huỳnh Công Triều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1033067" y="9258300"/>
            <a:ext cx="17012540" cy="9525"/>
          </a:xfrm>
          <a:prstGeom prst="line">
            <a:avLst/>
          </a:prstGeom>
          <a:ln w="19050" cap="flat">
            <a:solidFill>
              <a:srgbClr val="FFFFFF"/>
            </a:solidFill>
            <a:prstDash val="solid"/>
            <a:headEnd type="none" w="sm" len="sm"/>
            <a:tailEnd type="none" w="sm" len="sm"/>
          </a:ln>
        </p:spPr>
      </p:sp>
      <p:sp>
        <p:nvSpPr>
          <p:cNvPr id="8" name="Freeform 8"/>
          <p:cNvSpPr/>
          <p:nvPr/>
        </p:nvSpPr>
        <p:spPr>
          <a:xfrm>
            <a:off x="6917766" y="637606"/>
            <a:ext cx="3288805" cy="8256632"/>
          </a:xfrm>
          <a:custGeom>
            <a:avLst/>
            <a:gdLst/>
            <a:ahLst/>
            <a:cxnLst/>
            <a:rect l="l" t="t" r="r" b="b"/>
            <a:pathLst>
              <a:path w="3288805" h="8256632">
                <a:moveTo>
                  <a:pt x="0" y="0"/>
                </a:moveTo>
                <a:lnTo>
                  <a:pt x="3288805" y="0"/>
                </a:lnTo>
                <a:lnTo>
                  <a:pt x="3288805" y="8256632"/>
                </a:lnTo>
                <a:lnTo>
                  <a:pt x="0" y="8256632"/>
                </a:lnTo>
                <a:lnTo>
                  <a:pt x="0" y="0"/>
                </a:lnTo>
                <a:close/>
              </a:path>
            </a:pathLst>
          </a:custGeom>
          <a:blipFill>
            <a:blip r:embed="rId5"/>
            <a:stretch>
              <a:fillRect/>
            </a:stretch>
          </a:blipFill>
        </p:spPr>
      </p:sp>
      <p:sp>
        <p:nvSpPr>
          <p:cNvPr id="9" name="TextBox 9"/>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10" name="AutoShape 10"/>
          <p:cNvSpPr/>
          <p:nvPr/>
        </p:nvSpPr>
        <p:spPr>
          <a:xfrm>
            <a:off x="9192157" y="918802"/>
            <a:ext cx="2326206" cy="1241779"/>
          </a:xfrm>
          <a:prstGeom prst="line">
            <a:avLst/>
          </a:prstGeom>
          <a:ln w="19050" cap="flat">
            <a:solidFill>
              <a:srgbClr val="FF3131"/>
            </a:solidFill>
            <a:prstDash val="solid"/>
            <a:headEnd type="none" w="sm" len="sm"/>
            <a:tailEnd type="none" w="sm" len="sm"/>
          </a:ln>
        </p:spPr>
      </p:sp>
      <p:sp>
        <p:nvSpPr>
          <p:cNvPr id="11" name="TextBox 11"/>
          <p:cNvSpPr txBox="1"/>
          <p:nvPr/>
        </p:nvSpPr>
        <p:spPr>
          <a:xfrm>
            <a:off x="11694047" y="2112956"/>
            <a:ext cx="2235398" cy="511811"/>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Canva Sans"/>
                <a:ea typeface="Canva Sans"/>
                <a:cs typeface="Canva Sans"/>
                <a:sym typeface="Canva Sans"/>
              </a:rPr>
              <a:t>Khối dữ liệu</a:t>
            </a:r>
          </a:p>
        </p:txBody>
      </p:sp>
      <p:sp>
        <p:nvSpPr>
          <p:cNvPr id="12" name="AutoShape 12"/>
          <p:cNvSpPr/>
          <p:nvPr/>
        </p:nvSpPr>
        <p:spPr>
          <a:xfrm flipH="1" flipV="1">
            <a:off x="7855485" y="1561646"/>
            <a:ext cx="0" cy="952224"/>
          </a:xfrm>
          <a:prstGeom prst="line">
            <a:avLst/>
          </a:prstGeom>
          <a:ln w="19050" cap="flat">
            <a:solidFill>
              <a:srgbClr val="000000"/>
            </a:solidFill>
            <a:prstDash val="solid"/>
            <a:headEnd type="none" w="sm" len="sm"/>
            <a:tailEnd type="none" w="sm" len="sm"/>
          </a:ln>
        </p:spPr>
      </p:sp>
      <p:sp>
        <p:nvSpPr>
          <p:cNvPr id="13" name="AutoShape 13"/>
          <p:cNvSpPr/>
          <p:nvPr/>
        </p:nvSpPr>
        <p:spPr>
          <a:xfrm>
            <a:off x="4950645" y="1204691"/>
            <a:ext cx="2653739" cy="291775"/>
          </a:xfrm>
          <a:prstGeom prst="line">
            <a:avLst/>
          </a:prstGeom>
          <a:ln w="19050" cap="flat">
            <a:solidFill>
              <a:srgbClr val="FF3131"/>
            </a:solidFill>
            <a:prstDash val="solid"/>
            <a:headEnd type="none" w="sm" len="sm"/>
            <a:tailEnd type="none" w="sm" len="sm"/>
          </a:ln>
        </p:spPr>
      </p:sp>
      <p:sp>
        <p:nvSpPr>
          <p:cNvPr id="14" name="TextBox 14"/>
          <p:cNvSpPr txBox="1"/>
          <p:nvPr/>
        </p:nvSpPr>
        <p:spPr>
          <a:xfrm>
            <a:off x="2950057" y="748982"/>
            <a:ext cx="1961793" cy="511811"/>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Canva Sans"/>
                <a:ea typeface="Canva Sans"/>
                <a:cs typeface="Canva Sans"/>
                <a:sym typeface="Canva Sans"/>
              </a:rPr>
              <a:t>Fact Table</a:t>
            </a:r>
          </a:p>
        </p:txBody>
      </p:sp>
      <p:sp>
        <p:nvSpPr>
          <p:cNvPr id="15" name="AutoShape 15"/>
          <p:cNvSpPr/>
          <p:nvPr/>
        </p:nvSpPr>
        <p:spPr>
          <a:xfrm flipV="1">
            <a:off x="4652739" y="2160581"/>
            <a:ext cx="3095375" cy="1427536"/>
          </a:xfrm>
          <a:prstGeom prst="line">
            <a:avLst/>
          </a:prstGeom>
          <a:ln w="19050" cap="flat">
            <a:solidFill>
              <a:srgbClr val="FF3131"/>
            </a:solidFill>
            <a:prstDash val="solid"/>
            <a:headEnd type="none" w="sm" len="sm"/>
            <a:tailEnd type="none" w="sm" len="sm"/>
          </a:ln>
        </p:spPr>
      </p:sp>
      <p:sp>
        <p:nvSpPr>
          <p:cNvPr id="16" name="AutoShape 16"/>
          <p:cNvSpPr/>
          <p:nvPr/>
        </p:nvSpPr>
        <p:spPr>
          <a:xfrm>
            <a:off x="7318402" y="918802"/>
            <a:ext cx="1830349" cy="0"/>
          </a:xfrm>
          <a:prstGeom prst="line">
            <a:avLst/>
          </a:prstGeom>
          <a:ln w="19050" cap="flat">
            <a:solidFill>
              <a:srgbClr val="000000"/>
            </a:solidFill>
            <a:prstDash val="solid"/>
            <a:headEnd type="none" w="sm" len="sm"/>
            <a:tailEnd type="none" w="sm" len="sm"/>
          </a:ln>
        </p:spPr>
      </p:sp>
      <p:sp>
        <p:nvSpPr>
          <p:cNvPr id="17" name="AutoShape 17"/>
          <p:cNvSpPr/>
          <p:nvPr/>
        </p:nvSpPr>
        <p:spPr>
          <a:xfrm>
            <a:off x="7664066" y="1486940"/>
            <a:ext cx="1322460" cy="9525"/>
          </a:xfrm>
          <a:prstGeom prst="line">
            <a:avLst/>
          </a:prstGeom>
          <a:ln w="19050" cap="flat">
            <a:solidFill>
              <a:srgbClr val="000000"/>
            </a:solidFill>
            <a:prstDash val="solid"/>
            <a:headEnd type="none" w="sm" len="sm"/>
            <a:tailEnd type="none" w="sm" len="sm"/>
          </a:ln>
        </p:spPr>
      </p:sp>
      <p:sp>
        <p:nvSpPr>
          <p:cNvPr id="18" name="TextBox 18"/>
          <p:cNvSpPr txBox="1"/>
          <p:nvPr/>
        </p:nvSpPr>
        <p:spPr>
          <a:xfrm>
            <a:off x="2655217" y="3308399"/>
            <a:ext cx="1823918" cy="511811"/>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Canva Sans"/>
                <a:ea typeface="Canva Sans"/>
                <a:cs typeface="Canva Sans"/>
                <a:sym typeface="Canva Sans"/>
              </a:rPr>
              <a:t>Measures</a:t>
            </a:r>
          </a:p>
        </p:txBody>
      </p:sp>
      <p:sp>
        <p:nvSpPr>
          <p:cNvPr id="19" name="AutoShape 19"/>
          <p:cNvSpPr/>
          <p:nvPr/>
        </p:nvSpPr>
        <p:spPr>
          <a:xfrm flipV="1">
            <a:off x="9419730" y="2879912"/>
            <a:ext cx="0" cy="5249144"/>
          </a:xfrm>
          <a:prstGeom prst="line">
            <a:avLst/>
          </a:prstGeom>
          <a:ln w="19050" cap="flat">
            <a:solidFill>
              <a:srgbClr val="000000"/>
            </a:solidFill>
            <a:prstDash val="solid"/>
            <a:headEnd type="none" w="sm" len="sm"/>
            <a:tailEnd type="none" w="sm" len="sm"/>
          </a:ln>
        </p:spPr>
      </p:sp>
      <p:sp>
        <p:nvSpPr>
          <p:cNvPr id="20" name="AutoShape 20"/>
          <p:cNvSpPr/>
          <p:nvPr/>
        </p:nvSpPr>
        <p:spPr>
          <a:xfrm>
            <a:off x="9424215" y="5690391"/>
            <a:ext cx="2326206" cy="1241779"/>
          </a:xfrm>
          <a:prstGeom prst="line">
            <a:avLst/>
          </a:prstGeom>
          <a:ln w="19050" cap="flat">
            <a:solidFill>
              <a:srgbClr val="FF3131"/>
            </a:solidFill>
            <a:prstDash val="solid"/>
            <a:headEnd type="none" w="sm" len="sm"/>
            <a:tailEnd type="none" w="sm" len="sm"/>
          </a:ln>
        </p:spPr>
      </p:sp>
      <p:sp>
        <p:nvSpPr>
          <p:cNvPr id="21" name="TextBox 21"/>
          <p:cNvSpPr txBox="1"/>
          <p:nvPr/>
        </p:nvSpPr>
        <p:spPr>
          <a:xfrm>
            <a:off x="11856089" y="6689089"/>
            <a:ext cx="2024062" cy="511811"/>
          </a:xfrm>
          <a:prstGeom prst="rect">
            <a:avLst/>
          </a:prstGeom>
        </p:spPr>
        <p:txBody>
          <a:bodyPr lIns="0" tIns="0" rIns="0" bIns="0" rtlCol="0" anchor="t">
            <a:spAutoFit/>
          </a:bodyPr>
          <a:lstStyle/>
          <a:p>
            <a:pPr algn="ctr">
              <a:lnSpc>
                <a:spcPts val="4339"/>
              </a:lnSpc>
              <a:spcBef>
                <a:spcPct val="0"/>
              </a:spcBef>
            </a:pPr>
            <a:r>
              <a:rPr lang="en-US" sz="3099">
                <a:solidFill>
                  <a:srgbClr val="FFFFFF"/>
                </a:solidFill>
                <a:latin typeface="Canva Sans"/>
                <a:ea typeface="Canva Sans"/>
                <a:cs typeface="Canva Sans"/>
                <a:sym typeface="Canva Sans"/>
              </a:rPr>
              <a:t>Dimension</a:t>
            </a:r>
          </a:p>
        </p:txBody>
      </p:sp>
      <p:sp>
        <p:nvSpPr>
          <p:cNvPr id="22" name="TextBox 22"/>
          <p:cNvSpPr txBox="1"/>
          <p:nvPr/>
        </p:nvSpPr>
        <p:spPr>
          <a:xfrm>
            <a:off x="15302705" y="9506178"/>
            <a:ext cx="2697758" cy="396284"/>
          </a:xfrm>
          <a:prstGeom prst="rect">
            <a:avLst/>
          </a:prstGeom>
        </p:spPr>
        <p:txBody>
          <a:bodyPr lIns="0" tIns="0" rIns="0" bIns="0" rtlCol="0" anchor="t">
            <a:spAutoFit/>
          </a:bodyPr>
          <a:lstStyle/>
          <a:p>
            <a:pPr algn="ctr">
              <a:lnSpc>
                <a:spcPts val="3359"/>
              </a:lnSpc>
              <a:spcBef>
                <a:spcPct val="0"/>
              </a:spcBef>
            </a:pPr>
            <a:r>
              <a:rPr lang="en-US" sz="2399"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687369" y="9934101"/>
            <a:ext cx="17012540" cy="9525"/>
          </a:xfrm>
          <a:prstGeom prst="line">
            <a:avLst/>
          </a:prstGeom>
          <a:ln w="19050" cap="flat">
            <a:solidFill>
              <a:srgbClr val="FFFFFF"/>
            </a:solidFill>
            <a:prstDash val="solid"/>
            <a:headEnd type="none" w="sm" len="sm"/>
            <a:tailEnd type="none" w="sm" len="sm"/>
          </a:ln>
        </p:spPr>
      </p:sp>
      <p:sp>
        <p:nvSpPr>
          <p:cNvPr id="8" name="Freeform 8"/>
          <p:cNvSpPr/>
          <p:nvPr/>
        </p:nvSpPr>
        <p:spPr>
          <a:xfrm>
            <a:off x="7183410" y="2282385"/>
            <a:ext cx="9806904" cy="6781455"/>
          </a:xfrm>
          <a:custGeom>
            <a:avLst/>
            <a:gdLst/>
            <a:ahLst/>
            <a:cxnLst/>
            <a:rect l="l" t="t" r="r" b="b"/>
            <a:pathLst>
              <a:path w="9806904" h="6781455">
                <a:moveTo>
                  <a:pt x="0" y="0"/>
                </a:moveTo>
                <a:lnTo>
                  <a:pt x="9806904" y="0"/>
                </a:lnTo>
                <a:lnTo>
                  <a:pt x="9806904" y="6781455"/>
                </a:lnTo>
                <a:lnTo>
                  <a:pt x="0" y="6781455"/>
                </a:lnTo>
                <a:lnTo>
                  <a:pt x="0" y="0"/>
                </a:lnTo>
                <a:close/>
              </a:path>
            </a:pathLst>
          </a:custGeom>
          <a:blipFill>
            <a:blip r:embed="rId5"/>
            <a:stretch>
              <a:fillRect t="-3909"/>
            </a:stretch>
          </a:blipFill>
        </p:spPr>
      </p:sp>
      <p:sp>
        <p:nvSpPr>
          <p:cNvPr id="9" name="TextBox 9"/>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10" name="TextBox 10"/>
          <p:cNvSpPr txBox="1"/>
          <p:nvPr/>
        </p:nvSpPr>
        <p:spPr>
          <a:xfrm>
            <a:off x="309653" y="1263209"/>
            <a:ext cx="11777209" cy="495301"/>
          </a:xfrm>
          <a:prstGeom prst="rect">
            <a:avLst/>
          </a:prstGeom>
        </p:spPr>
        <p:txBody>
          <a:bodyPr lIns="0" tIns="0" rIns="0" bIns="0" rtlCol="0" anchor="t">
            <a:spAutoFit/>
          </a:bodyPr>
          <a:lstStyle/>
          <a:p>
            <a:pPr marL="647694" lvl="1" indent="-323847" algn="l">
              <a:lnSpc>
                <a:spcPts val="4199"/>
              </a:lnSpc>
              <a:spcBef>
                <a:spcPct val="0"/>
              </a:spcBef>
              <a:buAutoNum type="arabicPeriod"/>
            </a:pPr>
            <a:r>
              <a:rPr lang="en-US" sz="2999">
                <a:solidFill>
                  <a:srgbClr val="FFFFFF"/>
                </a:solidFill>
                <a:latin typeface="Canva Sans"/>
                <a:ea typeface="Canva Sans"/>
                <a:cs typeface="Canva Sans"/>
                <a:sym typeface="Canva Sans"/>
              </a:rPr>
              <a:t>Tổng doanh số theo Năm và Nhóm Sản phẩm</a:t>
            </a:r>
          </a:p>
        </p:txBody>
      </p:sp>
      <p:sp>
        <p:nvSpPr>
          <p:cNvPr id="11" name="TextBox 11"/>
          <p:cNvSpPr txBox="1"/>
          <p:nvPr/>
        </p:nvSpPr>
        <p:spPr>
          <a:xfrm>
            <a:off x="347753" y="2104544"/>
            <a:ext cx="5092632" cy="2078702"/>
          </a:xfrm>
          <a:prstGeom prst="rect">
            <a:avLst/>
          </a:prstGeom>
        </p:spPr>
        <p:txBody>
          <a:bodyPr lIns="0" tIns="0" rIns="0" bIns="0" rtlCol="0" anchor="t">
            <a:spAutoFit/>
          </a:bodyPr>
          <a:lstStyle/>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Độ đo: 1 (Measures: Total Price)</a:t>
            </a:r>
          </a:p>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Chiều: 2</a:t>
            </a:r>
          </a:p>
          <a:p>
            <a:pPr marL="1029481" lvl="2" indent="-343160" algn="l">
              <a:lnSpc>
                <a:spcPts val="3337"/>
              </a:lnSpc>
              <a:buFont typeface="Arial"/>
              <a:buChar char="⚬"/>
            </a:pPr>
            <a:r>
              <a:rPr lang="en-US" sz="2384">
                <a:solidFill>
                  <a:srgbClr val="FFFFFF"/>
                </a:solidFill>
                <a:latin typeface="Canva Sans"/>
                <a:ea typeface="Canva Sans"/>
                <a:cs typeface="Canva Sans"/>
                <a:sym typeface="Canva Sans"/>
              </a:rPr>
              <a:t>Năm (Year)</a:t>
            </a:r>
          </a:p>
          <a:p>
            <a:pPr marL="1029481" lvl="2" indent="-343160" algn="l">
              <a:lnSpc>
                <a:spcPts val="3337"/>
              </a:lnSpc>
              <a:buFont typeface="Arial"/>
              <a:buChar char="⚬"/>
            </a:pPr>
            <a:r>
              <a:rPr lang="en-US" sz="2384">
                <a:solidFill>
                  <a:srgbClr val="FFFFFF"/>
                </a:solidFill>
                <a:latin typeface="Canva Sans"/>
                <a:ea typeface="Canva Sans"/>
                <a:cs typeface="Canva Sans"/>
                <a:sym typeface="Canva Sans"/>
              </a:rPr>
              <a:t>Nhóm sản phẩm (Category)</a:t>
            </a:r>
          </a:p>
          <a:p>
            <a:pPr algn="l">
              <a:lnSpc>
                <a:spcPts val="3337"/>
              </a:lnSpc>
              <a:spcBef>
                <a:spcPct val="0"/>
              </a:spcBef>
            </a:pPr>
            <a:endParaRPr lang="en-US" sz="2384">
              <a:solidFill>
                <a:srgbClr val="FFFFFF"/>
              </a:solidFill>
              <a:latin typeface="Canva Sans"/>
              <a:ea typeface="Canva Sans"/>
              <a:cs typeface="Canva Sans"/>
              <a:sym typeface="Canva Sans"/>
            </a:endParaRPr>
          </a:p>
        </p:txBody>
      </p:sp>
      <p:sp>
        <p:nvSpPr>
          <p:cNvPr id="12" name="TextBox 12"/>
          <p:cNvSpPr txBox="1"/>
          <p:nvPr/>
        </p:nvSpPr>
        <p:spPr>
          <a:xfrm>
            <a:off x="15394524" y="9527889"/>
            <a:ext cx="2680339"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687369" y="9934101"/>
            <a:ext cx="17012540" cy="9525"/>
          </a:xfrm>
          <a:prstGeom prst="line">
            <a:avLst/>
          </a:prstGeom>
          <a:ln w="19050" cap="flat">
            <a:solidFill>
              <a:srgbClr val="FFFFFF"/>
            </a:solidFill>
            <a:prstDash val="solid"/>
            <a:headEnd type="none" w="sm" len="sm"/>
            <a:tailEnd type="none" w="sm" len="sm"/>
          </a:ln>
        </p:spPr>
      </p:sp>
      <p:sp>
        <p:nvSpPr>
          <p:cNvPr id="8" name="TextBox 8"/>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9" name="TextBox 9"/>
          <p:cNvSpPr txBox="1"/>
          <p:nvPr/>
        </p:nvSpPr>
        <p:spPr>
          <a:xfrm>
            <a:off x="464431" y="1263209"/>
            <a:ext cx="9954187" cy="495301"/>
          </a:xfrm>
          <a:prstGeom prst="rect">
            <a:avLst/>
          </a:prstGeom>
        </p:spPr>
        <p:txBody>
          <a:bodyPr lIns="0" tIns="0" rIns="0" bIns="0" rtlCol="0" anchor="t">
            <a:spAutoFit/>
          </a:bodyPr>
          <a:lstStyle/>
          <a:p>
            <a:pPr algn="l">
              <a:lnSpc>
                <a:spcPts val="4199"/>
              </a:lnSpc>
              <a:spcBef>
                <a:spcPct val="0"/>
              </a:spcBef>
            </a:pPr>
            <a:r>
              <a:rPr lang="en-US" sz="2999">
                <a:solidFill>
                  <a:srgbClr val="FFFFFF"/>
                </a:solidFill>
                <a:latin typeface="Canva Sans"/>
                <a:ea typeface="Canva Sans"/>
                <a:cs typeface="Canva Sans"/>
                <a:sym typeface="Canva Sans"/>
              </a:rPr>
              <a:t>2. Tổng doanh số theo Khu vực và Loại Khách hàng</a:t>
            </a:r>
          </a:p>
        </p:txBody>
      </p:sp>
      <p:sp>
        <p:nvSpPr>
          <p:cNvPr id="10" name="TextBox 10"/>
          <p:cNvSpPr txBox="1"/>
          <p:nvPr/>
        </p:nvSpPr>
        <p:spPr>
          <a:xfrm>
            <a:off x="309653" y="2104544"/>
            <a:ext cx="5860759" cy="2078702"/>
          </a:xfrm>
          <a:prstGeom prst="rect">
            <a:avLst/>
          </a:prstGeom>
        </p:spPr>
        <p:txBody>
          <a:bodyPr lIns="0" tIns="0" rIns="0" bIns="0" rtlCol="0" anchor="t">
            <a:spAutoFit/>
          </a:bodyPr>
          <a:lstStyle/>
          <a:p>
            <a:pPr marL="514741" lvl="1" indent="-257370" algn="l">
              <a:lnSpc>
                <a:spcPts val="3337"/>
              </a:lnSpc>
              <a:spcBef>
                <a:spcPct val="0"/>
              </a:spcBef>
              <a:buFont typeface="Arial"/>
              <a:buChar char="•"/>
            </a:pPr>
            <a:r>
              <a:rPr lang="en-US" sz="2384">
                <a:solidFill>
                  <a:srgbClr val="FFFFFF"/>
                </a:solidFill>
                <a:latin typeface="Canva Sans"/>
                <a:ea typeface="Canva Sans"/>
                <a:cs typeface="Canva Sans"/>
                <a:sym typeface="Canva Sans"/>
              </a:rPr>
              <a:t>Độ đo: 1 (Measures: Total Price)</a:t>
            </a:r>
          </a:p>
          <a:p>
            <a:pPr marL="514741" lvl="1" indent="-257370" algn="l">
              <a:lnSpc>
                <a:spcPts val="3337"/>
              </a:lnSpc>
              <a:spcBef>
                <a:spcPct val="0"/>
              </a:spcBef>
              <a:buFont typeface="Arial"/>
              <a:buChar char="•"/>
            </a:pPr>
            <a:r>
              <a:rPr lang="en-US" sz="2384">
                <a:solidFill>
                  <a:srgbClr val="FFFFFF"/>
                </a:solidFill>
                <a:latin typeface="Canva Sans"/>
                <a:ea typeface="Canva Sans"/>
                <a:cs typeface="Canva Sans"/>
                <a:sym typeface="Canva Sans"/>
              </a:rPr>
              <a:t>Chiều: 2</a:t>
            </a:r>
          </a:p>
          <a:p>
            <a:pPr marL="1029481" lvl="2" indent="-343160" algn="l">
              <a:lnSpc>
                <a:spcPts val="3337"/>
              </a:lnSpc>
              <a:spcBef>
                <a:spcPct val="0"/>
              </a:spcBef>
              <a:buFont typeface="Arial"/>
              <a:buChar char="⚬"/>
            </a:pPr>
            <a:r>
              <a:rPr lang="en-US" sz="2384">
                <a:solidFill>
                  <a:srgbClr val="FFFFFF"/>
                </a:solidFill>
                <a:latin typeface="Canva Sans"/>
                <a:ea typeface="Canva Sans"/>
                <a:cs typeface="Canva Sans"/>
                <a:sym typeface="Canva Sans"/>
              </a:rPr>
              <a:t>Khu vực (Region)</a:t>
            </a:r>
          </a:p>
          <a:p>
            <a:pPr marL="1029481" lvl="2" indent="-343160" algn="l">
              <a:lnSpc>
                <a:spcPts val="3337"/>
              </a:lnSpc>
              <a:spcBef>
                <a:spcPct val="0"/>
              </a:spcBef>
              <a:buFont typeface="Arial"/>
              <a:buChar char="⚬"/>
            </a:pPr>
            <a:r>
              <a:rPr lang="en-US" sz="2384">
                <a:solidFill>
                  <a:srgbClr val="FFFFFF"/>
                </a:solidFill>
                <a:latin typeface="Canva Sans"/>
                <a:ea typeface="Canva Sans"/>
                <a:cs typeface="Canva Sans"/>
                <a:sym typeface="Canva Sans"/>
              </a:rPr>
              <a:t>Loại khách hàng (Customer Type)</a:t>
            </a:r>
          </a:p>
          <a:p>
            <a:pPr algn="l">
              <a:lnSpc>
                <a:spcPts val="3337"/>
              </a:lnSpc>
              <a:spcBef>
                <a:spcPct val="0"/>
              </a:spcBef>
            </a:pPr>
            <a:endParaRPr lang="en-US" sz="2384">
              <a:solidFill>
                <a:srgbClr val="FFFFFF"/>
              </a:solidFill>
              <a:latin typeface="Canva Sans"/>
              <a:ea typeface="Canva Sans"/>
              <a:cs typeface="Canva Sans"/>
              <a:sym typeface="Canva Sans"/>
            </a:endParaRPr>
          </a:p>
        </p:txBody>
      </p:sp>
      <p:sp>
        <p:nvSpPr>
          <p:cNvPr id="11" name="Freeform 11"/>
          <p:cNvSpPr/>
          <p:nvPr/>
        </p:nvSpPr>
        <p:spPr>
          <a:xfrm>
            <a:off x="6751320" y="2282385"/>
            <a:ext cx="10800067" cy="6910807"/>
          </a:xfrm>
          <a:custGeom>
            <a:avLst/>
            <a:gdLst/>
            <a:ahLst/>
            <a:cxnLst/>
            <a:rect l="l" t="t" r="r" b="b"/>
            <a:pathLst>
              <a:path w="10800067" h="6910807">
                <a:moveTo>
                  <a:pt x="0" y="0"/>
                </a:moveTo>
                <a:lnTo>
                  <a:pt x="10800066" y="0"/>
                </a:lnTo>
                <a:lnTo>
                  <a:pt x="10800066" y="6910807"/>
                </a:lnTo>
                <a:lnTo>
                  <a:pt x="0" y="6910807"/>
                </a:lnTo>
                <a:lnTo>
                  <a:pt x="0" y="0"/>
                </a:lnTo>
                <a:close/>
              </a:path>
            </a:pathLst>
          </a:custGeom>
          <a:blipFill>
            <a:blip r:embed="rId5"/>
            <a:stretch>
              <a:fillRect t="-2826"/>
            </a:stretch>
          </a:blipFill>
        </p:spPr>
      </p:sp>
      <p:sp>
        <p:nvSpPr>
          <p:cNvPr id="12" name="TextBox 12"/>
          <p:cNvSpPr txBox="1"/>
          <p:nvPr/>
        </p:nvSpPr>
        <p:spPr>
          <a:xfrm>
            <a:off x="15032517" y="9426158"/>
            <a:ext cx="2585310" cy="389277"/>
          </a:xfrm>
          <a:prstGeom prst="rect">
            <a:avLst/>
          </a:prstGeom>
        </p:spPr>
        <p:txBody>
          <a:bodyPr lIns="0" tIns="0" rIns="0" bIns="0" rtlCol="0" anchor="t">
            <a:spAutoFit/>
          </a:bodyPr>
          <a:lstStyle/>
          <a:p>
            <a:pPr algn="ctr">
              <a:lnSpc>
                <a:spcPts val="3219"/>
              </a:lnSpc>
              <a:spcBef>
                <a:spcPct val="0"/>
              </a:spcBef>
            </a:pPr>
            <a:r>
              <a:rPr lang="en-US" sz="2299"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687369" y="9934101"/>
            <a:ext cx="17012540" cy="9525"/>
          </a:xfrm>
          <a:prstGeom prst="line">
            <a:avLst/>
          </a:prstGeom>
          <a:ln w="19050" cap="flat">
            <a:solidFill>
              <a:srgbClr val="FFFFFF"/>
            </a:solidFill>
            <a:prstDash val="solid"/>
            <a:headEnd type="none" w="sm" len="sm"/>
            <a:tailEnd type="none" w="sm" len="sm"/>
          </a:ln>
        </p:spPr>
      </p:sp>
      <p:sp>
        <p:nvSpPr>
          <p:cNvPr id="8" name="Freeform 8"/>
          <p:cNvSpPr/>
          <p:nvPr/>
        </p:nvSpPr>
        <p:spPr>
          <a:xfrm>
            <a:off x="5102799" y="4183246"/>
            <a:ext cx="12156501" cy="4614802"/>
          </a:xfrm>
          <a:custGeom>
            <a:avLst/>
            <a:gdLst/>
            <a:ahLst/>
            <a:cxnLst/>
            <a:rect l="l" t="t" r="r" b="b"/>
            <a:pathLst>
              <a:path w="12156501" h="4614802">
                <a:moveTo>
                  <a:pt x="0" y="0"/>
                </a:moveTo>
                <a:lnTo>
                  <a:pt x="12156501" y="0"/>
                </a:lnTo>
                <a:lnTo>
                  <a:pt x="12156501" y="4614801"/>
                </a:lnTo>
                <a:lnTo>
                  <a:pt x="0" y="4614801"/>
                </a:lnTo>
                <a:lnTo>
                  <a:pt x="0" y="0"/>
                </a:lnTo>
                <a:close/>
              </a:path>
            </a:pathLst>
          </a:custGeom>
          <a:blipFill>
            <a:blip r:embed="rId5"/>
            <a:stretch>
              <a:fillRect/>
            </a:stretch>
          </a:blipFill>
        </p:spPr>
      </p:sp>
      <p:sp>
        <p:nvSpPr>
          <p:cNvPr id="9" name="TextBox 9"/>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10" name="TextBox 10"/>
          <p:cNvSpPr txBox="1"/>
          <p:nvPr/>
        </p:nvSpPr>
        <p:spPr>
          <a:xfrm>
            <a:off x="417459" y="981075"/>
            <a:ext cx="13187880" cy="1019176"/>
          </a:xfrm>
          <a:prstGeom prst="rect">
            <a:avLst/>
          </a:prstGeom>
        </p:spPr>
        <p:txBody>
          <a:bodyPr lIns="0" tIns="0" rIns="0" bIns="0" rtlCol="0" anchor="t">
            <a:spAutoFit/>
          </a:bodyPr>
          <a:lstStyle/>
          <a:p>
            <a:pPr algn="l">
              <a:lnSpc>
                <a:spcPts val="4199"/>
              </a:lnSpc>
              <a:spcBef>
                <a:spcPct val="0"/>
              </a:spcBef>
            </a:pPr>
            <a:r>
              <a:rPr lang="en-US" sz="2999">
                <a:solidFill>
                  <a:srgbClr val="FFFFFF"/>
                </a:solidFill>
                <a:latin typeface="Canva Sans"/>
                <a:ea typeface="Canva Sans"/>
                <a:cs typeface="Canva Sans"/>
                <a:sym typeface="Canva Sans"/>
              </a:rPr>
              <a:t>3.Tổng số lượng đơn hàng theo loại khách hàng và Thời gian theo ngày trong tuần</a:t>
            </a:r>
          </a:p>
        </p:txBody>
      </p:sp>
      <p:sp>
        <p:nvSpPr>
          <p:cNvPr id="11" name="TextBox 11"/>
          <p:cNvSpPr txBox="1"/>
          <p:nvPr/>
        </p:nvSpPr>
        <p:spPr>
          <a:xfrm>
            <a:off x="309653" y="2104544"/>
            <a:ext cx="6213350" cy="2078702"/>
          </a:xfrm>
          <a:prstGeom prst="rect">
            <a:avLst/>
          </a:prstGeom>
        </p:spPr>
        <p:txBody>
          <a:bodyPr lIns="0" tIns="0" rIns="0" bIns="0" rtlCol="0" anchor="t">
            <a:spAutoFit/>
          </a:bodyPr>
          <a:lstStyle/>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Độ đo: 1 (Measures: Fact Orders Count)</a:t>
            </a:r>
          </a:p>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Chiều: 2</a:t>
            </a:r>
          </a:p>
          <a:p>
            <a:pPr marL="1029481" lvl="2" indent="-343160" algn="l">
              <a:lnSpc>
                <a:spcPts val="3337"/>
              </a:lnSpc>
              <a:buFont typeface="Arial"/>
              <a:buChar char="⚬"/>
            </a:pPr>
            <a:r>
              <a:rPr lang="en-US" sz="2384">
                <a:solidFill>
                  <a:srgbClr val="FFFFFF"/>
                </a:solidFill>
                <a:latin typeface="Canva Sans"/>
                <a:ea typeface="Canva Sans"/>
                <a:cs typeface="Canva Sans"/>
                <a:sym typeface="Canva Sans"/>
              </a:rPr>
              <a:t>Kênh (Customer Type)</a:t>
            </a:r>
          </a:p>
          <a:p>
            <a:pPr marL="1029481" lvl="2" indent="-343160" algn="l">
              <a:lnSpc>
                <a:spcPts val="3337"/>
              </a:lnSpc>
              <a:buFont typeface="Arial"/>
              <a:buChar char="⚬"/>
            </a:pPr>
            <a:r>
              <a:rPr lang="en-US" sz="2384">
                <a:solidFill>
                  <a:srgbClr val="FFFFFF"/>
                </a:solidFill>
                <a:latin typeface="Canva Sans"/>
                <a:ea typeface="Canva Sans"/>
                <a:cs typeface="Canva Sans"/>
                <a:sym typeface="Canva Sans"/>
              </a:rPr>
              <a:t>Ngày trong tuần (Week Day)</a:t>
            </a:r>
          </a:p>
          <a:p>
            <a:pPr algn="l">
              <a:lnSpc>
                <a:spcPts val="3337"/>
              </a:lnSpc>
              <a:spcBef>
                <a:spcPct val="0"/>
              </a:spcBef>
            </a:pPr>
            <a:endParaRPr lang="en-US" sz="2384">
              <a:solidFill>
                <a:srgbClr val="FFFFFF"/>
              </a:solidFill>
              <a:latin typeface="Canva Sans"/>
              <a:ea typeface="Canva Sans"/>
              <a:cs typeface="Canva Sans"/>
              <a:sym typeface="Canva Sans"/>
            </a:endParaRPr>
          </a:p>
        </p:txBody>
      </p:sp>
      <p:sp>
        <p:nvSpPr>
          <p:cNvPr id="12" name="TextBox 12"/>
          <p:cNvSpPr txBox="1"/>
          <p:nvPr/>
        </p:nvSpPr>
        <p:spPr>
          <a:xfrm>
            <a:off x="14985002" y="9372600"/>
            <a:ext cx="2680339"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687369" y="9934101"/>
            <a:ext cx="17012540" cy="9525"/>
          </a:xfrm>
          <a:prstGeom prst="line">
            <a:avLst/>
          </a:prstGeom>
          <a:ln w="19050" cap="flat">
            <a:solidFill>
              <a:srgbClr val="FFFFFF"/>
            </a:solidFill>
            <a:prstDash val="solid"/>
            <a:headEnd type="none" w="sm" len="sm"/>
            <a:tailEnd type="none" w="sm" len="sm"/>
          </a:ln>
        </p:spPr>
      </p:sp>
      <p:sp>
        <p:nvSpPr>
          <p:cNvPr id="8" name="Freeform 8"/>
          <p:cNvSpPr/>
          <p:nvPr/>
        </p:nvSpPr>
        <p:spPr>
          <a:xfrm>
            <a:off x="7888967" y="2152169"/>
            <a:ext cx="8100989" cy="7106131"/>
          </a:xfrm>
          <a:custGeom>
            <a:avLst/>
            <a:gdLst/>
            <a:ahLst/>
            <a:cxnLst/>
            <a:rect l="l" t="t" r="r" b="b"/>
            <a:pathLst>
              <a:path w="8100989" h="7106131">
                <a:moveTo>
                  <a:pt x="0" y="0"/>
                </a:moveTo>
                <a:lnTo>
                  <a:pt x="8100989" y="0"/>
                </a:lnTo>
                <a:lnTo>
                  <a:pt x="8100989" y="7106131"/>
                </a:lnTo>
                <a:lnTo>
                  <a:pt x="0" y="7106131"/>
                </a:lnTo>
                <a:lnTo>
                  <a:pt x="0" y="0"/>
                </a:lnTo>
                <a:close/>
              </a:path>
            </a:pathLst>
          </a:custGeom>
          <a:blipFill>
            <a:blip r:embed="rId5"/>
            <a:stretch>
              <a:fillRect/>
            </a:stretch>
          </a:blipFill>
        </p:spPr>
      </p:sp>
      <p:sp>
        <p:nvSpPr>
          <p:cNvPr id="9" name="TextBox 9"/>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10" name="TextBox 10"/>
          <p:cNvSpPr txBox="1"/>
          <p:nvPr/>
        </p:nvSpPr>
        <p:spPr>
          <a:xfrm>
            <a:off x="464431" y="1263209"/>
            <a:ext cx="13187880" cy="1019176"/>
          </a:xfrm>
          <a:prstGeom prst="rect">
            <a:avLst/>
          </a:prstGeom>
        </p:spPr>
        <p:txBody>
          <a:bodyPr lIns="0" tIns="0" rIns="0" bIns="0" rtlCol="0" anchor="t">
            <a:spAutoFit/>
          </a:bodyPr>
          <a:lstStyle/>
          <a:p>
            <a:pPr algn="l">
              <a:lnSpc>
                <a:spcPts val="4199"/>
              </a:lnSpc>
            </a:pPr>
            <a:r>
              <a:rPr lang="en-US" sz="2999">
                <a:solidFill>
                  <a:srgbClr val="FFFFFF"/>
                </a:solidFill>
                <a:latin typeface="Canva Sans"/>
                <a:ea typeface="Canva Sans"/>
                <a:cs typeface="Canva Sans"/>
                <a:sym typeface="Canva Sans"/>
              </a:rPr>
              <a:t>4.Tổng số lượng đơn hàng theo từng mặt hàng</a:t>
            </a:r>
          </a:p>
          <a:p>
            <a:pPr algn="l">
              <a:lnSpc>
                <a:spcPts val="4199"/>
              </a:lnSpc>
              <a:spcBef>
                <a:spcPct val="0"/>
              </a:spcBef>
            </a:pPr>
            <a:endParaRPr lang="en-US" sz="2999">
              <a:solidFill>
                <a:srgbClr val="FFFFFF"/>
              </a:solidFill>
              <a:latin typeface="Canva Sans"/>
              <a:ea typeface="Canva Sans"/>
              <a:cs typeface="Canva Sans"/>
              <a:sym typeface="Canva Sans"/>
            </a:endParaRPr>
          </a:p>
        </p:txBody>
      </p:sp>
      <p:sp>
        <p:nvSpPr>
          <p:cNvPr id="11" name="TextBox 11"/>
          <p:cNvSpPr txBox="1"/>
          <p:nvPr/>
        </p:nvSpPr>
        <p:spPr>
          <a:xfrm>
            <a:off x="309653" y="2104544"/>
            <a:ext cx="6213350" cy="1242048"/>
          </a:xfrm>
          <a:prstGeom prst="rect">
            <a:avLst/>
          </a:prstGeom>
        </p:spPr>
        <p:txBody>
          <a:bodyPr lIns="0" tIns="0" rIns="0" bIns="0" rtlCol="0" anchor="t">
            <a:spAutoFit/>
          </a:bodyPr>
          <a:lstStyle/>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Độ đo: 1 (Measures: Fact Orders Count)</a:t>
            </a:r>
          </a:p>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Chiều: 1 (Mặt hàng (Product))</a:t>
            </a:r>
          </a:p>
          <a:p>
            <a:pPr algn="l">
              <a:lnSpc>
                <a:spcPts val="3337"/>
              </a:lnSpc>
              <a:spcBef>
                <a:spcPct val="0"/>
              </a:spcBef>
            </a:pPr>
            <a:endParaRPr lang="en-US" sz="2384">
              <a:solidFill>
                <a:srgbClr val="FFFFFF"/>
              </a:solidFill>
              <a:latin typeface="Canva Sans"/>
              <a:ea typeface="Canva Sans"/>
              <a:cs typeface="Canva Sans"/>
              <a:sym typeface="Canva Sans"/>
            </a:endParaRPr>
          </a:p>
        </p:txBody>
      </p:sp>
      <p:sp>
        <p:nvSpPr>
          <p:cNvPr id="12" name="TextBox 12"/>
          <p:cNvSpPr txBox="1"/>
          <p:nvPr/>
        </p:nvSpPr>
        <p:spPr>
          <a:xfrm>
            <a:off x="15228305" y="9504724"/>
            <a:ext cx="2680339"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4465286" y="7200900"/>
            <a:ext cx="6172200" cy="6172200"/>
          </a:xfrm>
          <a:custGeom>
            <a:avLst/>
            <a:gdLst/>
            <a:ahLst/>
            <a:cxnLst/>
            <a:rect l="l" t="t" r="r" b="b"/>
            <a:pathLst>
              <a:path w="6172200" h="6172200">
                <a:moveTo>
                  <a:pt x="0" y="0"/>
                </a:moveTo>
                <a:lnTo>
                  <a:pt x="6172200" y="0"/>
                </a:lnTo>
                <a:lnTo>
                  <a:pt x="6172200" y="6172200"/>
                </a:lnTo>
                <a:lnTo>
                  <a:pt x="0" y="6172200"/>
                </a:lnTo>
                <a:lnTo>
                  <a:pt x="0" y="0"/>
                </a:lnTo>
                <a:close/>
              </a:path>
            </a:pathLst>
          </a:custGeom>
          <a:blipFill>
            <a:blip r:embed="rId3">
              <a:alphaModFix amt="58000"/>
              <a:extLst>
                <a:ext uri="{96DAC541-7B7A-43D3-8B79-37D633B846F1}">
                  <asvg:svgBlip xmlns:asvg="http://schemas.microsoft.com/office/drawing/2016/SVG/main" r:embed="rId4"/>
                </a:ext>
              </a:extLst>
            </a:blip>
            <a:stretch>
              <a:fillRect/>
            </a:stretch>
          </a:blipFill>
        </p:spPr>
      </p:sp>
      <p:sp>
        <p:nvSpPr>
          <p:cNvPr id="7" name="AutoShape 7"/>
          <p:cNvSpPr/>
          <p:nvPr/>
        </p:nvSpPr>
        <p:spPr>
          <a:xfrm flipV="1">
            <a:off x="-687369" y="9934101"/>
            <a:ext cx="17012540" cy="9525"/>
          </a:xfrm>
          <a:prstGeom prst="line">
            <a:avLst/>
          </a:prstGeom>
          <a:ln w="19050" cap="flat">
            <a:solidFill>
              <a:srgbClr val="FFFFFF"/>
            </a:solidFill>
            <a:prstDash val="solid"/>
            <a:headEnd type="none" w="sm" len="sm"/>
            <a:tailEnd type="none" w="sm" len="sm"/>
          </a:ln>
        </p:spPr>
      </p:sp>
      <p:sp>
        <p:nvSpPr>
          <p:cNvPr id="8" name="Freeform 8"/>
          <p:cNvSpPr/>
          <p:nvPr/>
        </p:nvSpPr>
        <p:spPr>
          <a:xfrm>
            <a:off x="7058371" y="2563184"/>
            <a:ext cx="10771015" cy="5950986"/>
          </a:xfrm>
          <a:custGeom>
            <a:avLst/>
            <a:gdLst/>
            <a:ahLst/>
            <a:cxnLst/>
            <a:rect l="l" t="t" r="r" b="b"/>
            <a:pathLst>
              <a:path w="10771015" h="5950986">
                <a:moveTo>
                  <a:pt x="0" y="0"/>
                </a:moveTo>
                <a:lnTo>
                  <a:pt x="10771015" y="0"/>
                </a:lnTo>
                <a:lnTo>
                  <a:pt x="10771015" y="5950985"/>
                </a:lnTo>
                <a:lnTo>
                  <a:pt x="0" y="5950985"/>
                </a:lnTo>
                <a:lnTo>
                  <a:pt x="0" y="0"/>
                </a:lnTo>
                <a:close/>
              </a:path>
            </a:pathLst>
          </a:custGeom>
          <a:blipFill>
            <a:blip r:embed="rId5"/>
            <a:stretch>
              <a:fillRect/>
            </a:stretch>
          </a:blipFill>
        </p:spPr>
      </p:sp>
      <p:sp>
        <p:nvSpPr>
          <p:cNvPr id="9" name="TextBox 9"/>
          <p:cNvSpPr txBox="1"/>
          <p:nvPr/>
        </p:nvSpPr>
        <p:spPr>
          <a:xfrm>
            <a:off x="16967640" y="448694"/>
            <a:ext cx="583287" cy="33972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Canva Sans"/>
                <a:ea typeface="Canva Sans"/>
                <a:cs typeface="Canva Sans"/>
                <a:sym typeface="Canva Sans"/>
              </a:rPr>
              <a:t>MDX</a:t>
            </a:r>
          </a:p>
        </p:txBody>
      </p:sp>
      <p:sp>
        <p:nvSpPr>
          <p:cNvPr id="10" name="TextBox 10"/>
          <p:cNvSpPr txBox="1"/>
          <p:nvPr/>
        </p:nvSpPr>
        <p:spPr>
          <a:xfrm>
            <a:off x="464431" y="1263209"/>
            <a:ext cx="13187880" cy="495301"/>
          </a:xfrm>
          <a:prstGeom prst="rect">
            <a:avLst/>
          </a:prstGeom>
        </p:spPr>
        <p:txBody>
          <a:bodyPr lIns="0" tIns="0" rIns="0" bIns="0" rtlCol="0" anchor="t">
            <a:spAutoFit/>
          </a:bodyPr>
          <a:lstStyle/>
          <a:p>
            <a:pPr algn="l">
              <a:lnSpc>
                <a:spcPts val="4199"/>
              </a:lnSpc>
              <a:spcBef>
                <a:spcPct val="0"/>
              </a:spcBef>
            </a:pPr>
            <a:r>
              <a:rPr lang="en-US" sz="2999">
                <a:solidFill>
                  <a:srgbClr val="FFFFFF"/>
                </a:solidFill>
                <a:latin typeface="Canva Sans"/>
                <a:ea typeface="Canva Sans"/>
                <a:cs typeface="Canva Sans"/>
                <a:sym typeface="Canva Sans"/>
              </a:rPr>
              <a:t>5. Mức giảm giá trung bình theo danh mục sản phẩm</a:t>
            </a:r>
          </a:p>
        </p:txBody>
      </p:sp>
      <p:sp>
        <p:nvSpPr>
          <p:cNvPr id="11" name="TextBox 11"/>
          <p:cNvSpPr txBox="1"/>
          <p:nvPr/>
        </p:nvSpPr>
        <p:spPr>
          <a:xfrm>
            <a:off x="309653" y="2104544"/>
            <a:ext cx="6509614" cy="1242048"/>
          </a:xfrm>
          <a:prstGeom prst="rect">
            <a:avLst/>
          </a:prstGeom>
        </p:spPr>
        <p:txBody>
          <a:bodyPr lIns="0" tIns="0" rIns="0" bIns="0" rtlCol="0" anchor="t">
            <a:spAutoFit/>
          </a:bodyPr>
          <a:lstStyle/>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Độ đo: 1 (Measures: Avg Discount)</a:t>
            </a:r>
          </a:p>
          <a:p>
            <a:pPr marL="514741" lvl="1" indent="-257370" algn="l">
              <a:lnSpc>
                <a:spcPts val="3337"/>
              </a:lnSpc>
              <a:buFont typeface="Arial"/>
              <a:buChar char="•"/>
            </a:pPr>
            <a:r>
              <a:rPr lang="en-US" sz="2384">
                <a:solidFill>
                  <a:srgbClr val="FFFFFF"/>
                </a:solidFill>
                <a:latin typeface="Canva Sans"/>
                <a:ea typeface="Canva Sans"/>
                <a:cs typeface="Canva Sans"/>
                <a:sym typeface="Canva Sans"/>
              </a:rPr>
              <a:t>Chiều: 1 (Danh mục sản phẩm (Category))</a:t>
            </a:r>
          </a:p>
          <a:p>
            <a:pPr algn="l">
              <a:lnSpc>
                <a:spcPts val="3337"/>
              </a:lnSpc>
              <a:spcBef>
                <a:spcPct val="0"/>
              </a:spcBef>
            </a:pPr>
            <a:endParaRPr lang="en-US" sz="2384">
              <a:solidFill>
                <a:srgbClr val="FFFFFF"/>
              </a:solidFill>
              <a:latin typeface="Canva Sans"/>
              <a:ea typeface="Canva Sans"/>
              <a:cs typeface="Canva Sans"/>
              <a:sym typeface="Canva Sans"/>
            </a:endParaRPr>
          </a:p>
        </p:txBody>
      </p:sp>
      <p:sp>
        <p:nvSpPr>
          <p:cNvPr id="12" name="TextBox 12"/>
          <p:cNvSpPr txBox="1"/>
          <p:nvPr/>
        </p:nvSpPr>
        <p:spPr>
          <a:xfrm>
            <a:off x="15149047" y="9344025"/>
            <a:ext cx="2680339"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Huỳnh Công Triều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2500" r="-12500"/>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3727632" y="5538868"/>
            <a:ext cx="4697437" cy="4913254"/>
          </a:xfrm>
          <a:custGeom>
            <a:avLst/>
            <a:gdLst/>
            <a:ahLst/>
            <a:cxnLst/>
            <a:rect l="l" t="t" r="r" b="b"/>
            <a:pathLst>
              <a:path w="4697437" h="4913254">
                <a:moveTo>
                  <a:pt x="0" y="0"/>
                </a:moveTo>
                <a:lnTo>
                  <a:pt x="4697437" y="0"/>
                </a:lnTo>
                <a:lnTo>
                  <a:pt x="4697437" y="4913253"/>
                </a:lnTo>
                <a:lnTo>
                  <a:pt x="0" y="4913253"/>
                </a:lnTo>
                <a:lnTo>
                  <a:pt x="0" y="0"/>
                </a:lnTo>
                <a:close/>
              </a:path>
            </a:pathLst>
          </a:custGeom>
          <a:blipFill>
            <a:blip r:embed="rId3">
              <a:alphaModFix amt="74000"/>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3661921" y="3361721"/>
            <a:ext cx="10964158" cy="3563558"/>
            <a:chOff x="0" y="0"/>
            <a:chExt cx="2887679" cy="938550"/>
          </a:xfrm>
        </p:grpSpPr>
        <p:sp>
          <p:nvSpPr>
            <p:cNvPr id="8" name="Freeform 8"/>
            <p:cNvSpPr/>
            <p:nvPr/>
          </p:nvSpPr>
          <p:spPr>
            <a:xfrm>
              <a:off x="0" y="0"/>
              <a:ext cx="2887679" cy="938550"/>
            </a:xfrm>
            <a:custGeom>
              <a:avLst/>
              <a:gdLst/>
              <a:ahLst/>
              <a:cxnLst/>
              <a:rect l="l" t="t" r="r" b="b"/>
              <a:pathLst>
                <a:path w="2887679" h="938550">
                  <a:moveTo>
                    <a:pt x="36012" y="0"/>
                  </a:moveTo>
                  <a:lnTo>
                    <a:pt x="2851668" y="0"/>
                  </a:lnTo>
                  <a:cubicBezTo>
                    <a:pt x="2871556" y="0"/>
                    <a:pt x="2887679" y="16123"/>
                    <a:pt x="2887679" y="36012"/>
                  </a:cubicBezTo>
                  <a:lnTo>
                    <a:pt x="2887679" y="902539"/>
                  </a:lnTo>
                  <a:cubicBezTo>
                    <a:pt x="2887679" y="912089"/>
                    <a:pt x="2883885" y="921249"/>
                    <a:pt x="2877132" y="928003"/>
                  </a:cubicBezTo>
                  <a:cubicBezTo>
                    <a:pt x="2870378" y="934756"/>
                    <a:pt x="2861219" y="938550"/>
                    <a:pt x="2851668" y="938550"/>
                  </a:cubicBezTo>
                  <a:lnTo>
                    <a:pt x="36012" y="938550"/>
                  </a:lnTo>
                  <a:cubicBezTo>
                    <a:pt x="26461" y="938550"/>
                    <a:pt x="17301" y="934756"/>
                    <a:pt x="10548" y="928003"/>
                  </a:cubicBezTo>
                  <a:cubicBezTo>
                    <a:pt x="3794" y="921249"/>
                    <a:pt x="0" y="912089"/>
                    <a:pt x="0" y="902539"/>
                  </a:cubicBezTo>
                  <a:lnTo>
                    <a:pt x="0" y="36012"/>
                  </a:lnTo>
                  <a:cubicBezTo>
                    <a:pt x="0" y="26461"/>
                    <a:pt x="3794" y="17301"/>
                    <a:pt x="10548" y="10548"/>
                  </a:cubicBezTo>
                  <a:cubicBezTo>
                    <a:pt x="17301" y="3794"/>
                    <a:pt x="26461" y="0"/>
                    <a:pt x="36012" y="0"/>
                  </a:cubicBezTo>
                  <a:close/>
                </a:path>
              </a:pathLst>
            </a:custGeom>
            <a:solidFill>
              <a:srgbClr val="000000">
                <a:alpha val="46667"/>
              </a:srgbClr>
            </a:solidFill>
          </p:spPr>
        </p:sp>
        <p:sp>
          <p:nvSpPr>
            <p:cNvPr id="9" name="TextBox 9"/>
            <p:cNvSpPr txBox="1"/>
            <p:nvPr/>
          </p:nvSpPr>
          <p:spPr>
            <a:xfrm>
              <a:off x="0" y="-38100"/>
              <a:ext cx="2887679" cy="976650"/>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5010724" y="4194175"/>
            <a:ext cx="8006120" cy="1708151"/>
          </a:xfrm>
          <a:prstGeom prst="rect">
            <a:avLst/>
          </a:prstGeom>
        </p:spPr>
        <p:txBody>
          <a:bodyPr lIns="0" tIns="0" rIns="0" bIns="0" rtlCol="0" anchor="t">
            <a:spAutoFit/>
          </a:bodyPr>
          <a:lstStyle/>
          <a:p>
            <a:pPr algn="ctr">
              <a:lnSpc>
                <a:spcPts val="13999"/>
              </a:lnSpc>
              <a:spcBef>
                <a:spcPct val="0"/>
              </a:spcBef>
            </a:pPr>
            <a:r>
              <a:rPr lang="en-US" sz="9999" b="1">
                <a:solidFill>
                  <a:srgbClr val="FFFFFF"/>
                </a:solidFill>
                <a:latin typeface="Open Sans Bold"/>
                <a:ea typeface="Open Sans Bold"/>
                <a:cs typeface="Open Sans Bold"/>
                <a:sym typeface="Open Sans Bold"/>
              </a:rPr>
              <a:t>DASHBOARD</a:t>
            </a:r>
          </a:p>
        </p:txBody>
      </p:sp>
      <p:sp>
        <p:nvSpPr>
          <p:cNvPr id="11" name="AutoShape 11"/>
          <p:cNvSpPr/>
          <p:nvPr/>
        </p:nvSpPr>
        <p:spPr>
          <a:xfrm>
            <a:off x="3661932" y="9267825"/>
            <a:ext cx="16230600" cy="19050"/>
          </a:xfrm>
          <a:prstGeom prst="line">
            <a:avLst/>
          </a:prstGeom>
          <a:ln w="19050" cap="flat">
            <a:solidFill>
              <a:srgbClr val="FFFFFF"/>
            </a:solidFill>
            <a:prstDash val="solid"/>
            <a:headEnd type="none" w="sm" len="sm"/>
            <a:tailEnd type="none" w="sm" len="sm"/>
          </a:ln>
        </p:spPr>
      </p:sp>
      <p:sp>
        <p:nvSpPr>
          <p:cNvPr id="12" name="TextBox 12"/>
          <p:cNvSpPr txBox="1"/>
          <p:nvPr/>
        </p:nvSpPr>
        <p:spPr>
          <a:xfrm>
            <a:off x="15416535" y="9459917"/>
            <a:ext cx="2193065"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Trần Lê Tú Anh</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2500" r="-12500"/>
            </a:stretch>
          </a:blipFill>
        </p:spPr>
      </p:sp>
      <p:grpSp>
        <p:nvGrpSpPr>
          <p:cNvPr id="3" name="Group 3"/>
          <p:cNvGrpSpPr/>
          <p:nvPr/>
        </p:nvGrpSpPr>
        <p:grpSpPr>
          <a:xfrm>
            <a:off x="0" y="0"/>
            <a:ext cx="18288000" cy="10287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5" name="TextBox 5"/>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13727632" y="5538868"/>
            <a:ext cx="4697437" cy="4913254"/>
          </a:xfrm>
          <a:custGeom>
            <a:avLst/>
            <a:gdLst/>
            <a:ahLst/>
            <a:cxnLst/>
            <a:rect l="l" t="t" r="r" b="b"/>
            <a:pathLst>
              <a:path w="4697437" h="4913254">
                <a:moveTo>
                  <a:pt x="0" y="0"/>
                </a:moveTo>
                <a:lnTo>
                  <a:pt x="4697437" y="0"/>
                </a:lnTo>
                <a:lnTo>
                  <a:pt x="4697437" y="4913253"/>
                </a:lnTo>
                <a:lnTo>
                  <a:pt x="0" y="4913253"/>
                </a:lnTo>
                <a:lnTo>
                  <a:pt x="0" y="0"/>
                </a:lnTo>
                <a:close/>
              </a:path>
            </a:pathLst>
          </a:custGeom>
          <a:blipFill>
            <a:blip r:embed="rId3">
              <a:alphaModFix amt="74000"/>
              <a:extLst>
                <a:ext uri="{96DAC541-7B7A-43D3-8B79-37D633B846F1}">
                  <asvg:svgBlip xmlns:asvg="http://schemas.microsoft.com/office/drawing/2016/SVG/main" r:embed="rId4"/>
                </a:ext>
              </a:extLst>
            </a:blip>
            <a:stretch>
              <a:fillRect/>
            </a:stretch>
          </a:blipFill>
        </p:spPr>
      </p:sp>
      <p:sp>
        <p:nvSpPr>
          <p:cNvPr id="7" name="AutoShape 7"/>
          <p:cNvSpPr/>
          <p:nvPr/>
        </p:nvSpPr>
        <p:spPr>
          <a:xfrm>
            <a:off x="3661932" y="9267825"/>
            <a:ext cx="16230600" cy="19050"/>
          </a:xfrm>
          <a:prstGeom prst="line">
            <a:avLst/>
          </a:prstGeom>
          <a:ln w="19050" cap="flat">
            <a:solidFill>
              <a:srgbClr val="FFFFFF"/>
            </a:solidFill>
            <a:prstDash val="solid"/>
            <a:headEnd type="none" w="sm" len="sm"/>
            <a:tailEnd type="none" w="sm" len="sm"/>
          </a:ln>
        </p:spPr>
      </p:sp>
      <p:sp>
        <p:nvSpPr>
          <p:cNvPr id="8" name="Freeform 8"/>
          <p:cNvSpPr/>
          <p:nvPr/>
        </p:nvSpPr>
        <p:spPr>
          <a:xfrm>
            <a:off x="0" y="-281940"/>
            <a:ext cx="18288000" cy="10568940"/>
          </a:xfrm>
          <a:custGeom>
            <a:avLst/>
            <a:gdLst/>
            <a:ahLst/>
            <a:cxnLst/>
            <a:rect l="l" t="t" r="r" b="b"/>
            <a:pathLst>
              <a:path w="18288000" h="10568940">
                <a:moveTo>
                  <a:pt x="0" y="0"/>
                </a:moveTo>
                <a:lnTo>
                  <a:pt x="18288000" y="0"/>
                </a:lnTo>
                <a:lnTo>
                  <a:pt x="18288000" y="10568940"/>
                </a:lnTo>
                <a:lnTo>
                  <a:pt x="0" y="10568940"/>
                </a:lnTo>
                <a:lnTo>
                  <a:pt x="0" y="0"/>
                </a:lnTo>
                <a:close/>
              </a:path>
            </a:pathLst>
          </a:custGeom>
          <a:blipFill>
            <a:blip r:embed="rId5"/>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6541177" y="544679"/>
            <a:ext cx="6366768" cy="861351"/>
          </a:xfrm>
          <a:prstGeom prst="rect">
            <a:avLst/>
          </a:prstGeom>
        </p:spPr>
        <p:txBody>
          <a:bodyPr lIns="0" tIns="0" rIns="0" bIns="0" rtlCol="0" anchor="t">
            <a:spAutoFit/>
          </a:bodyPr>
          <a:lstStyle/>
          <a:p>
            <a:pPr algn="l">
              <a:lnSpc>
                <a:spcPts val="6556"/>
              </a:lnSpc>
            </a:pPr>
            <a:r>
              <a:rPr lang="en-US" sz="6365" b="1">
                <a:solidFill>
                  <a:srgbClr val="FFFFFF"/>
                </a:solidFill>
                <a:latin typeface="Canva Sans Bold"/>
                <a:ea typeface="Canva Sans Bold"/>
                <a:cs typeface="Canva Sans Bold"/>
                <a:sym typeface="Canva Sans Bold"/>
              </a:rPr>
              <a:t>TỔNG QUAN</a:t>
            </a:r>
          </a:p>
        </p:txBody>
      </p:sp>
      <p:sp>
        <p:nvSpPr>
          <p:cNvPr id="8" name="Freeform 8"/>
          <p:cNvSpPr/>
          <p:nvPr/>
        </p:nvSpPr>
        <p:spPr>
          <a:xfrm>
            <a:off x="1850798" y="2399296"/>
            <a:ext cx="355359" cy="556335"/>
          </a:xfrm>
          <a:custGeom>
            <a:avLst/>
            <a:gdLst/>
            <a:ahLst/>
            <a:cxnLst/>
            <a:rect l="l" t="t" r="r" b="b"/>
            <a:pathLst>
              <a:path w="355359" h="556335">
                <a:moveTo>
                  <a:pt x="0" y="0"/>
                </a:moveTo>
                <a:lnTo>
                  <a:pt x="355358" y="0"/>
                </a:lnTo>
                <a:lnTo>
                  <a:pt x="355358"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231591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0" name="Freeform 10"/>
          <p:cNvSpPr/>
          <p:nvPr/>
        </p:nvSpPr>
        <p:spPr>
          <a:xfrm>
            <a:off x="2781038" y="239929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1" name="Group 11"/>
          <p:cNvGrpSpPr/>
          <p:nvPr/>
        </p:nvGrpSpPr>
        <p:grpSpPr>
          <a:xfrm>
            <a:off x="3707897" y="2399296"/>
            <a:ext cx="677751" cy="677751"/>
            <a:chOff x="0" y="0"/>
            <a:chExt cx="812800" cy="812800"/>
          </a:xfrm>
        </p:grpSpPr>
        <p:sp>
          <p:nvSpPr>
            <p:cNvPr id="12" name="Freeform 1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13" name="TextBox 13"/>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4" name="TextBox 14"/>
          <p:cNvSpPr txBox="1"/>
          <p:nvPr/>
        </p:nvSpPr>
        <p:spPr>
          <a:xfrm>
            <a:off x="5423873" y="2403837"/>
            <a:ext cx="7398346" cy="580369"/>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Giới thiệu Dataset</a:t>
            </a:r>
          </a:p>
        </p:txBody>
      </p:sp>
      <p:sp>
        <p:nvSpPr>
          <p:cNvPr id="15" name="TextBox 15"/>
          <p:cNvSpPr txBox="1"/>
          <p:nvPr/>
        </p:nvSpPr>
        <p:spPr>
          <a:xfrm>
            <a:off x="3798717" y="2575294"/>
            <a:ext cx="496110" cy="297180"/>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01</a:t>
            </a:r>
          </a:p>
        </p:txBody>
      </p:sp>
      <p:grpSp>
        <p:nvGrpSpPr>
          <p:cNvPr id="16" name="Group 16"/>
          <p:cNvGrpSpPr/>
          <p:nvPr/>
        </p:nvGrpSpPr>
        <p:grpSpPr>
          <a:xfrm>
            <a:off x="3707897" y="3591397"/>
            <a:ext cx="677751" cy="677751"/>
            <a:chOff x="0" y="0"/>
            <a:chExt cx="812800" cy="812800"/>
          </a:xfrm>
        </p:grpSpPr>
        <p:sp>
          <p:nvSpPr>
            <p:cNvPr id="17" name="Freeform 1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18" name="TextBox 18"/>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9" name="TextBox 19"/>
          <p:cNvSpPr txBox="1"/>
          <p:nvPr/>
        </p:nvSpPr>
        <p:spPr>
          <a:xfrm>
            <a:off x="5423873" y="3595938"/>
            <a:ext cx="7398346" cy="580369"/>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ETL</a:t>
            </a:r>
          </a:p>
        </p:txBody>
      </p:sp>
      <p:sp>
        <p:nvSpPr>
          <p:cNvPr id="20" name="TextBox 20"/>
          <p:cNvSpPr txBox="1"/>
          <p:nvPr/>
        </p:nvSpPr>
        <p:spPr>
          <a:xfrm>
            <a:off x="3798717" y="3767395"/>
            <a:ext cx="496110" cy="297158"/>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02</a:t>
            </a:r>
          </a:p>
        </p:txBody>
      </p:sp>
      <p:grpSp>
        <p:nvGrpSpPr>
          <p:cNvPr id="21" name="Group 21"/>
          <p:cNvGrpSpPr/>
          <p:nvPr/>
        </p:nvGrpSpPr>
        <p:grpSpPr>
          <a:xfrm>
            <a:off x="3707897" y="4878748"/>
            <a:ext cx="677751" cy="677751"/>
            <a:chOff x="0" y="0"/>
            <a:chExt cx="812800" cy="812800"/>
          </a:xfrm>
        </p:grpSpPr>
        <p:sp>
          <p:nvSpPr>
            <p:cNvPr id="22" name="Freeform 2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3" name="TextBox 23"/>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4" name="TextBox 24"/>
          <p:cNvSpPr txBox="1"/>
          <p:nvPr/>
        </p:nvSpPr>
        <p:spPr>
          <a:xfrm>
            <a:off x="5423873" y="4883288"/>
            <a:ext cx="7398346" cy="580369"/>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OLAP</a:t>
            </a:r>
          </a:p>
        </p:txBody>
      </p:sp>
      <p:sp>
        <p:nvSpPr>
          <p:cNvPr id="25" name="TextBox 25"/>
          <p:cNvSpPr txBox="1"/>
          <p:nvPr/>
        </p:nvSpPr>
        <p:spPr>
          <a:xfrm>
            <a:off x="3798717" y="5054745"/>
            <a:ext cx="496110" cy="297158"/>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03</a:t>
            </a:r>
          </a:p>
        </p:txBody>
      </p:sp>
      <p:grpSp>
        <p:nvGrpSpPr>
          <p:cNvPr id="26" name="Group 26"/>
          <p:cNvGrpSpPr/>
          <p:nvPr/>
        </p:nvGrpSpPr>
        <p:grpSpPr>
          <a:xfrm>
            <a:off x="3707897" y="6270873"/>
            <a:ext cx="677751" cy="677751"/>
            <a:chOff x="0" y="0"/>
            <a:chExt cx="812800" cy="812800"/>
          </a:xfrm>
        </p:grpSpPr>
        <p:sp>
          <p:nvSpPr>
            <p:cNvPr id="27" name="Freeform 2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28" name="TextBox 28"/>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29" name="TextBox 29"/>
          <p:cNvSpPr txBox="1"/>
          <p:nvPr/>
        </p:nvSpPr>
        <p:spPr>
          <a:xfrm>
            <a:off x="5423873" y="6275414"/>
            <a:ext cx="7398346" cy="580369"/>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MDX</a:t>
            </a:r>
          </a:p>
        </p:txBody>
      </p:sp>
      <p:sp>
        <p:nvSpPr>
          <p:cNvPr id="30" name="TextBox 30"/>
          <p:cNvSpPr txBox="1"/>
          <p:nvPr/>
        </p:nvSpPr>
        <p:spPr>
          <a:xfrm>
            <a:off x="3798717" y="6446871"/>
            <a:ext cx="496110" cy="297158"/>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04</a:t>
            </a:r>
          </a:p>
        </p:txBody>
      </p:sp>
      <p:grpSp>
        <p:nvGrpSpPr>
          <p:cNvPr id="31" name="Group 31"/>
          <p:cNvGrpSpPr/>
          <p:nvPr/>
        </p:nvGrpSpPr>
        <p:grpSpPr>
          <a:xfrm>
            <a:off x="3707897" y="7720149"/>
            <a:ext cx="677751" cy="677751"/>
            <a:chOff x="0" y="0"/>
            <a:chExt cx="812800" cy="812800"/>
          </a:xfrm>
        </p:grpSpPr>
        <p:sp>
          <p:nvSpPr>
            <p:cNvPr id="32" name="Freeform 32"/>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33" name="TextBox 33"/>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4" name="TextBox 34"/>
          <p:cNvSpPr txBox="1"/>
          <p:nvPr/>
        </p:nvSpPr>
        <p:spPr>
          <a:xfrm>
            <a:off x="5423873" y="7724689"/>
            <a:ext cx="7398346" cy="1180422"/>
          </a:xfrm>
          <a:prstGeom prst="rect">
            <a:avLst/>
          </a:prstGeom>
        </p:spPr>
        <p:txBody>
          <a:bodyPr lIns="0" tIns="0" rIns="0" bIns="0" rtlCol="0" anchor="t">
            <a:spAutoFit/>
          </a:bodyPr>
          <a:lstStyle/>
          <a:p>
            <a:pPr algn="l">
              <a:lnSpc>
                <a:spcPts val="4759"/>
              </a:lnSpc>
            </a:pPr>
            <a:r>
              <a:rPr lang="en-US" sz="3399">
                <a:solidFill>
                  <a:srgbClr val="FFFFFF"/>
                </a:solidFill>
                <a:latin typeface="Open Sans"/>
                <a:ea typeface="Open Sans"/>
                <a:cs typeface="Open Sans"/>
                <a:sym typeface="Open Sans"/>
              </a:rPr>
              <a:t>Data Visualization</a:t>
            </a:r>
          </a:p>
          <a:p>
            <a:pPr algn="l">
              <a:lnSpc>
                <a:spcPts val="4759"/>
              </a:lnSpc>
              <a:spcBef>
                <a:spcPct val="0"/>
              </a:spcBef>
            </a:pPr>
            <a:endParaRPr lang="en-US" sz="3399">
              <a:solidFill>
                <a:srgbClr val="FFFFFF"/>
              </a:solidFill>
              <a:latin typeface="Open Sans"/>
              <a:ea typeface="Open Sans"/>
              <a:cs typeface="Open Sans"/>
              <a:sym typeface="Open Sans"/>
            </a:endParaRPr>
          </a:p>
        </p:txBody>
      </p:sp>
      <p:sp>
        <p:nvSpPr>
          <p:cNvPr id="35" name="TextBox 35"/>
          <p:cNvSpPr txBox="1"/>
          <p:nvPr/>
        </p:nvSpPr>
        <p:spPr>
          <a:xfrm>
            <a:off x="3798717" y="7896146"/>
            <a:ext cx="496110" cy="297158"/>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05</a:t>
            </a:r>
          </a:p>
        </p:txBody>
      </p:sp>
      <p:grpSp>
        <p:nvGrpSpPr>
          <p:cNvPr id="36" name="Group 36"/>
          <p:cNvGrpSpPr/>
          <p:nvPr/>
        </p:nvGrpSpPr>
        <p:grpSpPr>
          <a:xfrm>
            <a:off x="3707897" y="9102037"/>
            <a:ext cx="677751" cy="677751"/>
            <a:chOff x="0" y="0"/>
            <a:chExt cx="812800" cy="812800"/>
          </a:xfrm>
        </p:grpSpPr>
        <p:sp>
          <p:nvSpPr>
            <p:cNvPr id="37" name="Freeform 37"/>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12F1FF"/>
            </a:solidFill>
          </p:spPr>
        </p:sp>
        <p:sp>
          <p:nvSpPr>
            <p:cNvPr id="38" name="TextBox 38"/>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39" name="TextBox 39"/>
          <p:cNvSpPr txBox="1"/>
          <p:nvPr/>
        </p:nvSpPr>
        <p:spPr>
          <a:xfrm>
            <a:off x="5423873" y="9106578"/>
            <a:ext cx="7398346" cy="580369"/>
          </a:xfrm>
          <a:prstGeom prst="rect">
            <a:avLst/>
          </a:prstGeom>
        </p:spPr>
        <p:txBody>
          <a:bodyPr lIns="0" tIns="0" rIns="0" bIns="0" rtlCol="0" anchor="t">
            <a:spAutoFit/>
          </a:bodyPr>
          <a:lstStyle/>
          <a:p>
            <a:pPr algn="l">
              <a:lnSpc>
                <a:spcPts val="4759"/>
              </a:lnSpc>
              <a:spcBef>
                <a:spcPct val="0"/>
              </a:spcBef>
            </a:pPr>
            <a:r>
              <a:rPr lang="en-US" sz="3399">
                <a:solidFill>
                  <a:srgbClr val="FFFFFF"/>
                </a:solidFill>
                <a:latin typeface="Open Sans"/>
                <a:ea typeface="Open Sans"/>
                <a:cs typeface="Open Sans"/>
                <a:sym typeface="Open Sans"/>
              </a:rPr>
              <a:t>Kết luận</a:t>
            </a:r>
          </a:p>
        </p:txBody>
      </p:sp>
      <p:sp>
        <p:nvSpPr>
          <p:cNvPr id="40" name="TextBox 40"/>
          <p:cNvSpPr txBox="1"/>
          <p:nvPr/>
        </p:nvSpPr>
        <p:spPr>
          <a:xfrm>
            <a:off x="3798717" y="9278035"/>
            <a:ext cx="496110" cy="297158"/>
          </a:xfrm>
          <a:prstGeom prst="rect">
            <a:avLst/>
          </a:prstGeom>
        </p:spPr>
        <p:txBody>
          <a:bodyPr lIns="0" tIns="0" rIns="0" bIns="0" rtlCol="0" anchor="t">
            <a:spAutoFit/>
          </a:bodyPr>
          <a:lstStyle/>
          <a:p>
            <a:pPr algn="ctr">
              <a:lnSpc>
                <a:spcPts val="2519"/>
              </a:lnSpc>
              <a:spcBef>
                <a:spcPct val="0"/>
              </a:spcBef>
            </a:pPr>
            <a:r>
              <a:rPr lang="en-US" sz="1799" b="1">
                <a:solidFill>
                  <a:srgbClr val="0B081D"/>
                </a:solidFill>
                <a:latin typeface="Open Sans Bold"/>
                <a:ea typeface="Open Sans Bold"/>
                <a:cs typeface="Open Sans Bold"/>
                <a:sym typeface="Open Sans Bold"/>
              </a:rPr>
              <a:t>06</a:t>
            </a:r>
          </a:p>
        </p:txBody>
      </p:sp>
      <p:sp>
        <p:nvSpPr>
          <p:cNvPr id="41" name="TextBox 41"/>
          <p:cNvSpPr txBox="1"/>
          <p:nvPr/>
        </p:nvSpPr>
        <p:spPr>
          <a:xfrm>
            <a:off x="14813382" y="9542401"/>
            <a:ext cx="2955402" cy="744599"/>
          </a:xfrm>
          <a:prstGeom prst="rect">
            <a:avLst/>
          </a:prstGeom>
        </p:spPr>
        <p:txBody>
          <a:bodyPr lIns="0" tIns="0" rIns="0" bIns="0" rtlCol="0" anchor="t">
            <a:spAutoFit/>
          </a:bodyPr>
          <a:lstStyle/>
          <a:p>
            <a:pPr algn="l">
              <a:lnSpc>
                <a:spcPts val="3199"/>
              </a:lnSpc>
            </a:pPr>
            <a:r>
              <a:rPr lang="en-US" sz="2285" i="1">
                <a:solidFill>
                  <a:srgbClr val="FFFFFF"/>
                </a:solidFill>
                <a:latin typeface="Open Sans Italics"/>
                <a:ea typeface="Open Sans Italics"/>
                <a:cs typeface="Open Sans Italics"/>
                <a:sym typeface="Open Sans Italics"/>
              </a:rPr>
              <a:t>Tăng Phương Thảo</a:t>
            </a:r>
          </a:p>
          <a:p>
            <a:pPr algn="l">
              <a:lnSpc>
                <a:spcPts val="2919"/>
              </a:lnSpc>
              <a:spcBef>
                <a:spcPct val="0"/>
              </a:spcBef>
            </a:pPr>
            <a:endParaRPr lang="en-US" sz="2285" i="1">
              <a:solidFill>
                <a:srgbClr val="FFFFFF"/>
              </a:solidFill>
              <a:latin typeface="Open Sans Italics"/>
              <a:ea typeface="Open Sans Italics"/>
              <a:cs typeface="Open Sans Italics"/>
              <a:sym typeface="Open Sans Italic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13727632" y="5538868"/>
            <a:ext cx="4697437" cy="4913254"/>
          </a:xfrm>
          <a:custGeom>
            <a:avLst/>
            <a:gdLst/>
            <a:ahLst/>
            <a:cxnLst/>
            <a:rect l="l" t="t" r="r" b="b"/>
            <a:pathLst>
              <a:path w="4697437" h="4913254">
                <a:moveTo>
                  <a:pt x="0" y="0"/>
                </a:moveTo>
                <a:lnTo>
                  <a:pt x="4697437" y="0"/>
                </a:lnTo>
                <a:lnTo>
                  <a:pt x="4697437" y="4913253"/>
                </a:lnTo>
                <a:lnTo>
                  <a:pt x="0" y="49132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10800000">
            <a:off x="-116335" y="-82396"/>
            <a:ext cx="4697437" cy="4913254"/>
          </a:xfrm>
          <a:custGeom>
            <a:avLst/>
            <a:gdLst/>
            <a:ahLst/>
            <a:cxnLst/>
            <a:rect l="l" t="t" r="r" b="b"/>
            <a:pathLst>
              <a:path w="4697437" h="4913254">
                <a:moveTo>
                  <a:pt x="0" y="0"/>
                </a:moveTo>
                <a:lnTo>
                  <a:pt x="4697437" y="0"/>
                </a:lnTo>
                <a:lnTo>
                  <a:pt x="4697437" y="4913254"/>
                </a:lnTo>
                <a:lnTo>
                  <a:pt x="0" y="491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0" y="0"/>
            <a:ext cx="18288000" cy="10287000"/>
            <a:chOff x="0" y="0"/>
            <a:chExt cx="4816593" cy="2709333"/>
          </a:xfrm>
        </p:grpSpPr>
        <p:sp>
          <p:nvSpPr>
            <p:cNvPr id="6" name="Freeform 6"/>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7" name="TextBox 7"/>
            <p:cNvSpPr txBox="1"/>
            <p:nvPr/>
          </p:nvSpPr>
          <p:spPr>
            <a:xfrm>
              <a:off x="0" y="-38100"/>
              <a:ext cx="4816593" cy="2747433"/>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3661921" y="3361721"/>
            <a:ext cx="10964158" cy="3563558"/>
            <a:chOff x="0" y="0"/>
            <a:chExt cx="2887679" cy="938550"/>
          </a:xfrm>
        </p:grpSpPr>
        <p:sp>
          <p:nvSpPr>
            <p:cNvPr id="9" name="Freeform 9"/>
            <p:cNvSpPr/>
            <p:nvPr/>
          </p:nvSpPr>
          <p:spPr>
            <a:xfrm>
              <a:off x="0" y="0"/>
              <a:ext cx="2887679" cy="938550"/>
            </a:xfrm>
            <a:custGeom>
              <a:avLst/>
              <a:gdLst/>
              <a:ahLst/>
              <a:cxnLst/>
              <a:rect l="l" t="t" r="r" b="b"/>
              <a:pathLst>
                <a:path w="2887679" h="938550">
                  <a:moveTo>
                    <a:pt x="36012" y="0"/>
                  </a:moveTo>
                  <a:lnTo>
                    <a:pt x="2851668" y="0"/>
                  </a:lnTo>
                  <a:cubicBezTo>
                    <a:pt x="2871556" y="0"/>
                    <a:pt x="2887679" y="16123"/>
                    <a:pt x="2887679" y="36012"/>
                  </a:cubicBezTo>
                  <a:lnTo>
                    <a:pt x="2887679" y="902539"/>
                  </a:lnTo>
                  <a:cubicBezTo>
                    <a:pt x="2887679" y="912089"/>
                    <a:pt x="2883885" y="921249"/>
                    <a:pt x="2877132" y="928003"/>
                  </a:cubicBezTo>
                  <a:cubicBezTo>
                    <a:pt x="2870378" y="934756"/>
                    <a:pt x="2861219" y="938550"/>
                    <a:pt x="2851668" y="938550"/>
                  </a:cubicBezTo>
                  <a:lnTo>
                    <a:pt x="36012" y="938550"/>
                  </a:lnTo>
                  <a:cubicBezTo>
                    <a:pt x="26461" y="938550"/>
                    <a:pt x="17301" y="934756"/>
                    <a:pt x="10548" y="928003"/>
                  </a:cubicBezTo>
                  <a:cubicBezTo>
                    <a:pt x="3794" y="921249"/>
                    <a:pt x="0" y="912089"/>
                    <a:pt x="0" y="902539"/>
                  </a:cubicBezTo>
                  <a:lnTo>
                    <a:pt x="0" y="36012"/>
                  </a:lnTo>
                  <a:cubicBezTo>
                    <a:pt x="0" y="26461"/>
                    <a:pt x="3794" y="17301"/>
                    <a:pt x="10548" y="10548"/>
                  </a:cubicBezTo>
                  <a:cubicBezTo>
                    <a:pt x="17301" y="3794"/>
                    <a:pt x="26461" y="0"/>
                    <a:pt x="36012" y="0"/>
                  </a:cubicBezTo>
                  <a:close/>
                </a:path>
              </a:pathLst>
            </a:custGeom>
            <a:solidFill>
              <a:srgbClr val="000000">
                <a:alpha val="46667"/>
              </a:srgbClr>
            </a:solidFill>
          </p:spPr>
        </p:sp>
        <p:sp>
          <p:nvSpPr>
            <p:cNvPr id="10" name="TextBox 10"/>
            <p:cNvSpPr txBox="1"/>
            <p:nvPr/>
          </p:nvSpPr>
          <p:spPr>
            <a:xfrm>
              <a:off x="0" y="-38100"/>
              <a:ext cx="2887679" cy="976650"/>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6199444" y="4194175"/>
            <a:ext cx="6449756" cy="1708151"/>
          </a:xfrm>
          <a:prstGeom prst="rect">
            <a:avLst/>
          </a:prstGeom>
        </p:spPr>
        <p:txBody>
          <a:bodyPr wrap="square" lIns="0" tIns="0" rIns="0" bIns="0" rtlCol="0" anchor="t">
            <a:spAutoFit/>
          </a:bodyPr>
          <a:lstStyle/>
          <a:p>
            <a:pPr algn="ctr">
              <a:lnSpc>
                <a:spcPts val="13999"/>
              </a:lnSpc>
              <a:spcBef>
                <a:spcPct val="0"/>
              </a:spcBef>
            </a:pPr>
            <a:r>
              <a:rPr lang="en-US" sz="9999" b="1" dirty="0" err="1">
                <a:solidFill>
                  <a:srgbClr val="FFFFFF"/>
                </a:solidFill>
                <a:latin typeface="Open Sans Bold"/>
                <a:ea typeface="Open Sans Bold"/>
                <a:cs typeface="Open Sans Bold"/>
                <a:sym typeface="Open Sans Bold"/>
              </a:rPr>
              <a:t>Kết</a:t>
            </a:r>
            <a:r>
              <a:rPr lang="en-US" sz="9999" b="1" dirty="0">
                <a:solidFill>
                  <a:srgbClr val="FFFFFF"/>
                </a:solidFill>
                <a:latin typeface="Open Sans Bold"/>
                <a:ea typeface="Open Sans Bold"/>
                <a:cs typeface="Open Sans Bold"/>
                <a:sym typeface="Open Sans Bold"/>
              </a:rPr>
              <a:t> Luận</a:t>
            </a:r>
          </a:p>
        </p:txBody>
      </p:sp>
      <p:sp>
        <p:nvSpPr>
          <p:cNvPr id="12" name="AutoShape 12"/>
          <p:cNvSpPr/>
          <p:nvPr/>
        </p:nvSpPr>
        <p:spPr>
          <a:xfrm>
            <a:off x="-496658" y="9506554"/>
            <a:ext cx="18921727" cy="0"/>
          </a:xfrm>
          <a:prstGeom prst="line">
            <a:avLst/>
          </a:prstGeom>
          <a:ln w="19050" cap="flat">
            <a:solidFill>
              <a:srgbClr val="FFFFFF"/>
            </a:solidFill>
            <a:prstDash val="solid"/>
            <a:headEnd type="none" w="sm" len="sm"/>
            <a:tailEnd type="none" w="sm" len="sm"/>
          </a:ln>
        </p:spPr>
      </p:sp>
      <p:sp>
        <p:nvSpPr>
          <p:cNvPr id="13" name="TextBox 13"/>
          <p:cNvSpPr txBox="1"/>
          <p:nvPr/>
        </p:nvSpPr>
        <p:spPr>
          <a:xfrm>
            <a:off x="15736563" y="9626136"/>
            <a:ext cx="2107075"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Lê Thị Kim Yến</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13727632" y="5538868"/>
            <a:ext cx="4697437" cy="4913254"/>
          </a:xfrm>
          <a:custGeom>
            <a:avLst/>
            <a:gdLst/>
            <a:ahLst/>
            <a:cxnLst/>
            <a:rect l="l" t="t" r="r" b="b"/>
            <a:pathLst>
              <a:path w="4697437" h="4913254">
                <a:moveTo>
                  <a:pt x="0" y="0"/>
                </a:moveTo>
                <a:lnTo>
                  <a:pt x="4697437" y="0"/>
                </a:lnTo>
                <a:lnTo>
                  <a:pt x="4697437" y="4913253"/>
                </a:lnTo>
                <a:lnTo>
                  <a:pt x="0" y="491325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rot="-10800000">
            <a:off x="-116335" y="-82396"/>
            <a:ext cx="4697437" cy="4913254"/>
          </a:xfrm>
          <a:custGeom>
            <a:avLst/>
            <a:gdLst/>
            <a:ahLst/>
            <a:cxnLst/>
            <a:rect l="l" t="t" r="r" b="b"/>
            <a:pathLst>
              <a:path w="4697437" h="4913254">
                <a:moveTo>
                  <a:pt x="0" y="0"/>
                </a:moveTo>
                <a:lnTo>
                  <a:pt x="4697437" y="0"/>
                </a:lnTo>
                <a:lnTo>
                  <a:pt x="4697437" y="4913254"/>
                </a:lnTo>
                <a:lnTo>
                  <a:pt x="0" y="49132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0" y="0"/>
            <a:ext cx="18288000" cy="10287000"/>
            <a:chOff x="0" y="0"/>
            <a:chExt cx="4816593" cy="2709333"/>
          </a:xfrm>
        </p:grpSpPr>
        <p:sp>
          <p:nvSpPr>
            <p:cNvPr id="6" name="Freeform 6"/>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B081D">
                <a:alpha val="85882"/>
              </a:srgbClr>
            </a:solidFill>
          </p:spPr>
        </p:sp>
        <p:sp>
          <p:nvSpPr>
            <p:cNvPr id="7" name="TextBox 7"/>
            <p:cNvSpPr txBox="1"/>
            <p:nvPr/>
          </p:nvSpPr>
          <p:spPr>
            <a:xfrm>
              <a:off x="0" y="-38100"/>
              <a:ext cx="4816593" cy="2747433"/>
            </a:xfrm>
            <a:prstGeom prst="rect">
              <a:avLst/>
            </a:prstGeom>
          </p:spPr>
          <p:txBody>
            <a:bodyPr lIns="50800" tIns="50800" rIns="50800" bIns="50800" rtlCol="0" anchor="ctr"/>
            <a:lstStyle/>
            <a:p>
              <a:pPr algn="l">
                <a:lnSpc>
                  <a:spcPts val="2659"/>
                </a:lnSpc>
                <a:spcBef>
                  <a:spcPct val="0"/>
                </a:spcBef>
              </a:pPr>
              <a:endParaRPr/>
            </a:p>
          </p:txBody>
        </p:sp>
      </p:grpSp>
      <p:grpSp>
        <p:nvGrpSpPr>
          <p:cNvPr id="8" name="Group 8"/>
          <p:cNvGrpSpPr/>
          <p:nvPr/>
        </p:nvGrpSpPr>
        <p:grpSpPr>
          <a:xfrm>
            <a:off x="1090159" y="1994455"/>
            <a:ext cx="16107683" cy="7665357"/>
            <a:chOff x="0" y="0"/>
            <a:chExt cx="4242353" cy="2018859"/>
          </a:xfrm>
        </p:grpSpPr>
        <p:sp>
          <p:nvSpPr>
            <p:cNvPr id="9" name="Freeform 9"/>
            <p:cNvSpPr/>
            <p:nvPr/>
          </p:nvSpPr>
          <p:spPr>
            <a:xfrm>
              <a:off x="0" y="0"/>
              <a:ext cx="4242353" cy="2018859"/>
            </a:xfrm>
            <a:custGeom>
              <a:avLst/>
              <a:gdLst/>
              <a:ahLst/>
              <a:cxnLst/>
              <a:rect l="l" t="t" r="r" b="b"/>
              <a:pathLst>
                <a:path w="4242353" h="2018859">
                  <a:moveTo>
                    <a:pt x="24512" y="0"/>
                  </a:moveTo>
                  <a:lnTo>
                    <a:pt x="4217840" y="0"/>
                  </a:lnTo>
                  <a:cubicBezTo>
                    <a:pt x="4224341" y="0"/>
                    <a:pt x="4230576" y="2583"/>
                    <a:pt x="4235173" y="7180"/>
                  </a:cubicBezTo>
                  <a:cubicBezTo>
                    <a:pt x="4239770" y="11776"/>
                    <a:pt x="4242353" y="18011"/>
                    <a:pt x="4242353" y="24512"/>
                  </a:cubicBezTo>
                  <a:lnTo>
                    <a:pt x="4242353" y="1994347"/>
                  </a:lnTo>
                  <a:cubicBezTo>
                    <a:pt x="4242353" y="2007885"/>
                    <a:pt x="4231378" y="2018859"/>
                    <a:pt x="4217840" y="2018859"/>
                  </a:cubicBezTo>
                  <a:lnTo>
                    <a:pt x="24512" y="2018859"/>
                  </a:lnTo>
                  <a:cubicBezTo>
                    <a:pt x="18011" y="2018859"/>
                    <a:pt x="11776" y="2016277"/>
                    <a:pt x="7180" y="2011680"/>
                  </a:cubicBezTo>
                  <a:cubicBezTo>
                    <a:pt x="2583" y="2007083"/>
                    <a:pt x="0" y="2000848"/>
                    <a:pt x="0" y="1994347"/>
                  </a:cubicBezTo>
                  <a:lnTo>
                    <a:pt x="0" y="24512"/>
                  </a:lnTo>
                  <a:cubicBezTo>
                    <a:pt x="0" y="18011"/>
                    <a:pt x="2583" y="11776"/>
                    <a:pt x="7180" y="7180"/>
                  </a:cubicBezTo>
                  <a:cubicBezTo>
                    <a:pt x="11776" y="2583"/>
                    <a:pt x="18011" y="0"/>
                    <a:pt x="24512" y="0"/>
                  </a:cubicBezTo>
                  <a:close/>
                </a:path>
              </a:pathLst>
            </a:custGeom>
            <a:solidFill>
              <a:srgbClr val="FFFFFF"/>
            </a:solidFill>
          </p:spPr>
        </p:sp>
        <p:sp>
          <p:nvSpPr>
            <p:cNvPr id="10" name="TextBox 10"/>
            <p:cNvSpPr txBox="1"/>
            <p:nvPr/>
          </p:nvSpPr>
          <p:spPr>
            <a:xfrm>
              <a:off x="0" y="-38100"/>
              <a:ext cx="4242353" cy="2056959"/>
            </a:xfrm>
            <a:prstGeom prst="rect">
              <a:avLst/>
            </a:prstGeom>
          </p:spPr>
          <p:txBody>
            <a:bodyPr lIns="50800" tIns="50800" rIns="50800" bIns="50800" rtlCol="0" anchor="ctr"/>
            <a:lstStyle/>
            <a:p>
              <a:pPr algn="ctr">
                <a:lnSpc>
                  <a:spcPts val="2659"/>
                </a:lnSpc>
              </a:pPr>
              <a:endParaRPr/>
            </a:p>
          </p:txBody>
        </p:sp>
      </p:grpSp>
      <p:sp>
        <p:nvSpPr>
          <p:cNvPr id="11" name="TextBox 11"/>
          <p:cNvSpPr txBox="1"/>
          <p:nvPr/>
        </p:nvSpPr>
        <p:spPr>
          <a:xfrm>
            <a:off x="7444957" y="709411"/>
            <a:ext cx="2744033" cy="854479"/>
          </a:xfrm>
          <a:prstGeom prst="rect">
            <a:avLst/>
          </a:prstGeom>
        </p:spPr>
        <p:txBody>
          <a:bodyPr lIns="0" tIns="0" rIns="0" bIns="0" rtlCol="0" anchor="t">
            <a:spAutoFit/>
          </a:bodyPr>
          <a:lstStyle/>
          <a:p>
            <a:pPr algn="ctr">
              <a:lnSpc>
                <a:spcPts val="6977"/>
              </a:lnSpc>
              <a:spcBef>
                <a:spcPct val="0"/>
              </a:spcBef>
            </a:pPr>
            <a:r>
              <a:rPr lang="en-US" sz="4984" b="1">
                <a:solidFill>
                  <a:srgbClr val="FFFFFF"/>
                </a:solidFill>
                <a:latin typeface="Canva Sans Bold"/>
                <a:ea typeface="Canva Sans Bold"/>
                <a:cs typeface="Canva Sans Bold"/>
                <a:sym typeface="Canva Sans Bold"/>
              </a:rPr>
              <a:t>Kết Luận</a:t>
            </a:r>
          </a:p>
        </p:txBody>
      </p:sp>
      <p:sp>
        <p:nvSpPr>
          <p:cNvPr id="12" name="TextBox 12"/>
          <p:cNvSpPr txBox="1"/>
          <p:nvPr/>
        </p:nvSpPr>
        <p:spPr>
          <a:xfrm>
            <a:off x="1527861" y="2484278"/>
            <a:ext cx="15355321" cy="1543051"/>
          </a:xfrm>
          <a:prstGeom prst="rect">
            <a:avLst/>
          </a:prstGeom>
        </p:spPr>
        <p:txBody>
          <a:bodyPr lIns="0" tIns="0" rIns="0" bIns="0" rtlCol="0" anchor="t">
            <a:spAutoFit/>
          </a:bodyPr>
          <a:lstStyle/>
          <a:p>
            <a:pPr marL="647694" lvl="1" indent="-323847" algn="just">
              <a:lnSpc>
                <a:spcPts val="4199"/>
              </a:lnSpc>
              <a:spcBef>
                <a:spcPct val="0"/>
              </a:spcBef>
              <a:buFont typeface="Arial"/>
              <a:buChar char="•"/>
            </a:pPr>
            <a:r>
              <a:rPr lang="en-US" sz="2999" u="none" strike="noStrike">
                <a:solidFill>
                  <a:srgbClr val="000000"/>
                </a:solidFill>
                <a:latin typeface="Canva Sans"/>
                <a:ea typeface="Canva Sans"/>
                <a:cs typeface="Canva Sans"/>
                <a:sym typeface="Canva Sans"/>
              </a:rPr>
              <a:t>Các sản phẩm bán chạy nhất trong ảnh như nước ép, nước khoáng phù hợp với xu hướng đồ uống lành mạnh, ít đường, tự nhiên mà người tiêu dùng đang ưu tiên.</a:t>
            </a:r>
          </a:p>
        </p:txBody>
      </p:sp>
      <p:sp>
        <p:nvSpPr>
          <p:cNvPr id="13" name="TextBox 13"/>
          <p:cNvSpPr txBox="1"/>
          <p:nvPr/>
        </p:nvSpPr>
        <p:spPr>
          <a:xfrm>
            <a:off x="1527861" y="5820584"/>
            <a:ext cx="15355321" cy="2066926"/>
          </a:xfrm>
          <a:prstGeom prst="rect">
            <a:avLst/>
          </a:prstGeom>
        </p:spPr>
        <p:txBody>
          <a:bodyPr lIns="0" tIns="0" rIns="0" bIns="0" rtlCol="0" anchor="t">
            <a:spAutoFit/>
          </a:bodyPr>
          <a:lstStyle/>
          <a:p>
            <a:pPr marL="647694" lvl="1" indent="-323847" algn="just">
              <a:lnSpc>
                <a:spcPts val="4199"/>
              </a:lnSpc>
              <a:spcBef>
                <a:spcPct val="0"/>
              </a:spcBef>
              <a:buFont typeface="Arial"/>
              <a:buChar char="•"/>
            </a:pPr>
            <a:r>
              <a:rPr lang="en-US" sz="2999" u="none" strike="noStrike">
                <a:solidFill>
                  <a:srgbClr val="000000"/>
                </a:solidFill>
                <a:latin typeface="Canva Sans"/>
                <a:ea typeface="Canva Sans"/>
                <a:cs typeface="Canva Sans"/>
                <a:sym typeface="Canva Sans"/>
              </a:rPr>
              <a:t>Doanh thu B2B chiếm tỷ trọng lớn, cho thấy doanh nghiệp chủ yếu phục vụ khách hàng doanh nghiệp với nhu cầu nhập hàng ổn định. Tuy nhiên, B2C vẫn có tiềm năng, nhất là khi người tiêu dùng ngày càng ưa chuộng sự tiện lợi và mua sắm trực tuyến.</a:t>
            </a:r>
          </a:p>
        </p:txBody>
      </p:sp>
      <p:sp>
        <p:nvSpPr>
          <p:cNvPr id="14" name="TextBox 14"/>
          <p:cNvSpPr txBox="1"/>
          <p:nvPr/>
        </p:nvSpPr>
        <p:spPr>
          <a:xfrm>
            <a:off x="1527861" y="4086225"/>
            <a:ext cx="15355321" cy="2066926"/>
          </a:xfrm>
          <a:prstGeom prst="rect">
            <a:avLst/>
          </a:prstGeom>
        </p:spPr>
        <p:txBody>
          <a:bodyPr lIns="0" tIns="0" rIns="0" bIns="0" rtlCol="0" anchor="t">
            <a:spAutoFit/>
          </a:bodyPr>
          <a:lstStyle/>
          <a:p>
            <a:pPr marL="647694" lvl="1" indent="-323847" algn="just">
              <a:lnSpc>
                <a:spcPts val="4199"/>
              </a:lnSpc>
              <a:spcBef>
                <a:spcPct val="0"/>
              </a:spcBef>
              <a:buFont typeface="Arial"/>
              <a:buChar char="•"/>
            </a:pPr>
            <a:r>
              <a:rPr lang="en-US" sz="2999" u="none" strike="noStrike">
                <a:solidFill>
                  <a:srgbClr val="000000"/>
                </a:solidFill>
                <a:latin typeface="Canva Sans"/>
                <a:ea typeface="Canva Sans"/>
                <a:cs typeface="Canva Sans"/>
                <a:sym typeface="Canva Sans"/>
              </a:rPr>
              <a:t>Doanh thu chưa giảm giá khá cao so với tổng doanh thu, cho thấy chiến lược giảm giá, khuyến mãi có thể đóng vai trò quan trọng trong việc thúc đẩy đơn hàng.</a:t>
            </a:r>
          </a:p>
          <a:p>
            <a:pPr algn="just">
              <a:lnSpc>
                <a:spcPts val="4199"/>
              </a:lnSpc>
              <a:spcBef>
                <a:spcPct val="0"/>
              </a:spcBef>
            </a:pPr>
            <a:endParaRPr lang="en-US" sz="2999" u="none" strike="noStrike">
              <a:solidFill>
                <a:srgbClr val="000000"/>
              </a:solidFill>
              <a:latin typeface="Canva Sans"/>
              <a:ea typeface="Canva Sans"/>
              <a:cs typeface="Canva Sans"/>
              <a:sym typeface="Canva Sans"/>
            </a:endParaRPr>
          </a:p>
        </p:txBody>
      </p:sp>
      <p:sp>
        <p:nvSpPr>
          <p:cNvPr id="15" name="TextBox 15"/>
          <p:cNvSpPr txBox="1"/>
          <p:nvPr/>
        </p:nvSpPr>
        <p:spPr>
          <a:xfrm>
            <a:off x="1466339" y="8020051"/>
            <a:ext cx="15355321" cy="2066926"/>
          </a:xfrm>
          <a:prstGeom prst="rect">
            <a:avLst/>
          </a:prstGeom>
        </p:spPr>
        <p:txBody>
          <a:bodyPr lIns="0" tIns="0" rIns="0" bIns="0" rtlCol="0" anchor="t">
            <a:spAutoFit/>
          </a:bodyPr>
          <a:lstStyle/>
          <a:p>
            <a:pPr marL="647694" lvl="1" indent="-323847" algn="just">
              <a:lnSpc>
                <a:spcPts val="4199"/>
              </a:lnSpc>
              <a:spcBef>
                <a:spcPct val="0"/>
              </a:spcBef>
              <a:buFont typeface="Arial"/>
              <a:buChar char="•"/>
            </a:pPr>
            <a:r>
              <a:rPr lang="en-US" sz="2999" u="none" strike="noStrike">
                <a:solidFill>
                  <a:srgbClr val="000000"/>
                </a:solidFill>
                <a:latin typeface="Canva Sans"/>
                <a:ea typeface="Canva Sans"/>
                <a:cs typeface="Canva Sans"/>
                <a:sym typeface="Canva Sans"/>
              </a:rPr>
              <a:t>Con số hàng trăm nghìn đơn hàng và hàng chục nghìn khách hàng cho thấy doanh nghiệp đang có tệp khách hàng lớn, có thể do khai thác tốt mô hình bán hàng đa kênh</a:t>
            </a:r>
          </a:p>
          <a:p>
            <a:pPr algn="just">
              <a:lnSpc>
                <a:spcPts val="4199"/>
              </a:lnSpc>
              <a:spcBef>
                <a:spcPct val="0"/>
              </a:spcBef>
            </a:pPr>
            <a:endParaRPr lang="en-US" sz="2999" u="none" strike="noStrike">
              <a:solidFill>
                <a:srgbClr val="000000"/>
              </a:solidFill>
              <a:latin typeface="Canva Sans"/>
              <a:ea typeface="Canva Sans"/>
              <a:cs typeface="Canva Sans"/>
              <a:sym typeface="Canva Sans"/>
            </a:endParaRPr>
          </a:p>
        </p:txBody>
      </p:sp>
      <p:sp>
        <p:nvSpPr>
          <p:cNvPr id="16" name="TextBox 16"/>
          <p:cNvSpPr txBox="1"/>
          <p:nvPr/>
        </p:nvSpPr>
        <p:spPr>
          <a:xfrm>
            <a:off x="15487233" y="9680765"/>
            <a:ext cx="2107075" cy="406211"/>
          </a:xfrm>
          <a:prstGeom prst="rect">
            <a:avLst/>
          </a:prstGeom>
        </p:spPr>
        <p:txBody>
          <a:bodyPr lIns="0" tIns="0" rIns="0" bIns="0" rtlCol="0" anchor="t">
            <a:spAutoFit/>
          </a:bodyPr>
          <a:lstStyle/>
          <a:p>
            <a:pPr algn="ctr">
              <a:lnSpc>
                <a:spcPts val="3337"/>
              </a:lnSpc>
              <a:spcBef>
                <a:spcPct val="0"/>
              </a:spcBef>
            </a:pPr>
            <a:r>
              <a:rPr lang="en-US" sz="2384" i="1">
                <a:solidFill>
                  <a:srgbClr val="FFFFFF"/>
                </a:solidFill>
                <a:latin typeface="Canva Sans Italics"/>
                <a:ea typeface="Canva Sans Italics"/>
                <a:cs typeface="Canva Sans Italics"/>
                <a:sym typeface="Canva Sans Italics"/>
              </a:rPr>
              <a:t>Lê Thị Kim Yến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rot="-5400000">
            <a:off x="17631481" y="8597471"/>
            <a:ext cx="924223" cy="397435"/>
            <a:chOff x="0" y="0"/>
            <a:chExt cx="1347239" cy="579341"/>
          </a:xfrm>
        </p:grpSpPr>
        <p:sp>
          <p:nvSpPr>
            <p:cNvPr id="4" name="Freeform 4"/>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5" name="TextBox 5"/>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2843386"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TextBox 7"/>
          <p:cNvSpPr txBox="1"/>
          <p:nvPr/>
        </p:nvSpPr>
        <p:spPr>
          <a:xfrm>
            <a:off x="4061681" y="3411194"/>
            <a:ext cx="10164638" cy="5251451"/>
          </a:xfrm>
          <a:prstGeom prst="rect">
            <a:avLst/>
          </a:prstGeom>
        </p:spPr>
        <p:txBody>
          <a:bodyPr lIns="0" tIns="0" rIns="0" bIns="0" rtlCol="0" anchor="t">
            <a:spAutoFit/>
          </a:bodyPr>
          <a:lstStyle/>
          <a:p>
            <a:pPr algn="ctr">
              <a:lnSpc>
                <a:spcPts val="13999"/>
              </a:lnSpc>
            </a:pPr>
            <a:r>
              <a:rPr lang="en-US" sz="9999">
                <a:solidFill>
                  <a:srgbClr val="FFFFFF"/>
                </a:solidFill>
                <a:latin typeface="Garet"/>
                <a:ea typeface="Garet"/>
                <a:cs typeface="Garet"/>
                <a:sym typeface="Garet"/>
              </a:rPr>
              <a:t>THANKS FOR </a:t>
            </a:r>
          </a:p>
          <a:p>
            <a:pPr algn="ctr">
              <a:lnSpc>
                <a:spcPts val="13999"/>
              </a:lnSpc>
            </a:pPr>
            <a:r>
              <a:rPr lang="en-US" sz="9999">
                <a:solidFill>
                  <a:srgbClr val="FFFFFF"/>
                </a:solidFill>
                <a:latin typeface="Garet"/>
                <a:ea typeface="Garet"/>
                <a:cs typeface="Garet"/>
                <a:sym typeface="Garet"/>
              </a:rPr>
              <a:t>LISTENING</a:t>
            </a:r>
          </a:p>
          <a:p>
            <a:pPr algn="ctr">
              <a:lnSpc>
                <a:spcPts val="13999"/>
              </a:lnSpc>
              <a:spcBef>
                <a:spcPct val="0"/>
              </a:spcBef>
            </a:pPr>
            <a:endParaRPr lang="en-US" sz="9999">
              <a:solidFill>
                <a:srgbClr val="FFFFFF"/>
              </a:solidFill>
              <a:latin typeface="Garet"/>
              <a:ea typeface="Garet"/>
              <a:cs typeface="Garet"/>
              <a:sym typeface="Garet"/>
            </a:endParaRPr>
          </a:p>
        </p:txBody>
      </p:sp>
      <p:sp>
        <p:nvSpPr>
          <p:cNvPr id="8" name="Freeform 8"/>
          <p:cNvSpPr/>
          <p:nvPr/>
        </p:nvSpPr>
        <p:spPr>
          <a:xfrm>
            <a:off x="2105520"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a:off x="1390081"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10"/>
          <p:cNvSpPr/>
          <p:nvPr/>
        </p:nvSpPr>
        <p:spPr>
          <a:xfrm rot="-10800000">
            <a:off x="14226319" y="4189844"/>
            <a:ext cx="1218296" cy="1907312"/>
          </a:xfrm>
          <a:custGeom>
            <a:avLst/>
            <a:gdLst/>
            <a:ahLst/>
            <a:cxnLst/>
            <a:rect l="l" t="t" r="r" b="b"/>
            <a:pathLst>
              <a:path w="1218296" h="1907312">
                <a:moveTo>
                  <a:pt x="0" y="0"/>
                </a:moveTo>
                <a:lnTo>
                  <a:pt x="1218295" y="0"/>
                </a:lnTo>
                <a:lnTo>
                  <a:pt x="1218295" y="1907312"/>
                </a:lnTo>
                <a:lnTo>
                  <a:pt x="0" y="19073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rot="-10800000">
            <a:off x="15323726" y="4471286"/>
            <a:ext cx="858754" cy="1344429"/>
          </a:xfrm>
          <a:custGeom>
            <a:avLst/>
            <a:gdLst/>
            <a:ahLst/>
            <a:cxnLst/>
            <a:rect l="l" t="t" r="r" b="b"/>
            <a:pathLst>
              <a:path w="858754" h="1344429">
                <a:moveTo>
                  <a:pt x="0" y="0"/>
                </a:moveTo>
                <a:lnTo>
                  <a:pt x="858754" y="0"/>
                </a:lnTo>
                <a:lnTo>
                  <a:pt x="858754" y="1344428"/>
                </a:lnTo>
                <a:lnTo>
                  <a:pt x="0" y="134442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Freeform 12"/>
          <p:cNvSpPr/>
          <p:nvPr/>
        </p:nvSpPr>
        <p:spPr>
          <a:xfrm rot="-10800000">
            <a:off x="16268205" y="4650573"/>
            <a:ext cx="629715" cy="985855"/>
          </a:xfrm>
          <a:custGeom>
            <a:avLst/>
            <a:gdLst/>
            <a:ahLst/>
            <a:cxnLst/>
            <a:rect l="l" t="t" r="r" b="b"/>
            <a:pathLst>
              <a:path w="629715" h="985855">
                <a:moveTo>
                  <a:pt x="0" y="0"/>
                </a:moveTo>
                <a:lnTo>
                  <a:pt x="629714" y="0"/>
                </a:lnTo>
                <a:lnTo>
                  <a:pt x="629714" y="985854"/>
                </a:lnTo>
                <a:lnTo>
                  <a:pt x="0" y="98585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a:off x="10420735" y="4902831"/>
            <a:ext cx="4700562" cy="4700562"/>
            <a:chOff x="0" y="0"/>
            <a:chExt cx="6350000" cy="6350000"/>
          </a:xfrm>
        </p:grpSpPr>
        <p:sp>
          <p:nvSpPr>
            <p:cNvPr id="5" name="Freeform 5"/>
            <p:cNvSpPr/>
            <p:nvPr/>
          </p:nvSpPr>
          <p:spPr>
            <a:xfrm>
              <a:off x="0" y="0"/>
              <a:ext cx="6350000" cy="6350000"/>
            </a:xfrm>
            <a:custGeom>
              <a:avLst/>
              <a:gdLst/>
              <a:ahLst/>
              <a:cxnLst/>
              <a:rect l="l" t="t" r="r" b="b"/>
              <a:pathLst>
                <a:path w="6350000" h="6350000">
                  <a:moveTo>
                    <a:pt x="6350000" y="0"/>
                  </a:moveTo>
                  <a:lnTo>
                    <a:pt x="6350000" y="6350000"/>
                  </a:lnTo>
                  <a:lnTo>
                    <a:pt x="1224280" y="6350000"/>
                  </a:lnTo>
                  <a:lnTo>
                    <a:pt x="0" y="0"/>
                  </a:lnTo>
                  <a:close/>
                </a:path>
              </a:pathLst>
            </a:custGeom>
            <a:solidFill>
              <a:srgbClr val="12F1FF"/>
            </a:solidFill>
            <a:ln w="12700">
              <a:solidFill>
                <a:srgbClr val="000000"/>
              </a:solidFill>
            </a:ln>
          </p:spPr>
        </p:sp>
      </p:grpSp>
      <p:grpSp>
        <p:nvGrpSpPr>
          <p:cNvPr id="6" name="Group 6"/>
          <p:cNvGrpSpPr/>
          <p:nvPr/>
        </p:nvGrpSpPr>
        <p:grpSpPr>
          <a:xfrm>
            <a:off x="10062710" y="1028700"/>
            <a:ext cx="8229600" cy="8229600"/>
            <a:chOff x="0" y="0"/>
            <a:chExt cx="6350000" cy="6350000"/>
          </a:xfrm>
        </p:grpSpPr>
        <p:sp>
          <p:nvSpPr>
            <p:cNvPr id="7" name="Freeform 7"/>
            <p:cNvSpPr/>
            <p:nvPr/>
          </p:nvSpPr>
          <p:spPr>
            <a:xfrm>
              <a:off x="0" y="0"/>
              <a:ext cx="6350000" cy="6350000"/>
            </a:xfrm>
            <a:custGeom>
              <a:avLst/>
              <a:gdLst/>
              <a:ahLst/>
              <a:cxnLst/>
              <a:rect l="l" t="t" r="r" b="b"/>
              <a:pathLst>
                <a:path w="6350000" h="6350000">
                  <a:moveTo>
                    <a:pt x="6350000" y="0"/>
                  </a:moveTo>
                  <a:lnTo>
                    <a:pt x="6350000" y="6350000"/>
                  </a:lnTo>
                  <a:lnTo>
                    <a:pt x="1224280" y="6350000"/>
                  </a:lnTo>
                  <a:lnTo>
                    <a:pt x="0" y="0"/>
                  </a:lnTo>
                  <a:close/>
                </a:path>
              </a:pathLst>
            </a:custGeom>
            <a:blipFill>
              <a:blip r:embed="rId5"/>
              <a:stretch>
                <a:fillRect l="-39086" r="-39086"/>
              </a:stretch>
            </a:blipFill>
          </p:spPr>
        </p:sp>
      </p:grpSp>
      <p:grpSp>
        <p:nvGrpSpPr>
          <p:cNvPr id="8" name="Group 8"/>
          <p:cNvGrpSpPr/>
          <p:nvPr/>
        </p:nvGrpSpPr>
        <p:grpSpPr>
          <a:xfrm rot="-5400000">
            <a:off x="17631481" y="8597471"/>
            <a:ext cx="924223" cy="397435"/>
            <a:chOff x="0" y="0"/>
            <a:chExt cx="1347239" cy="579341"/>
          </a:xfrm>
        </p:grpSpPr>
        <p:sp>
          <p:nvSpPr>
            <p:cNvPr id="9" name="Freeform 9"/>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10" name="TextBox 10"/>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211042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Freeform 12"/>
          <p:cNvSpPr/>
          <p:nvPr/>
        </p:nvSpPr>
        <p:spPr>
          <a:xfrm>
            <a:off x="257554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3" name="Freeform 13"/>
          <p:cNvSpPr/>
          <p:nvPr/>
        </p:nvSpPr>
        <p:spPr>
          <a:xfrm>
            <a:off x="3040664" y="2128306"/>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237129" y="2532241"/>
            <a:ext cx="10018418" cy="4682186"/>
          </a:xfrm>
          <a:prstGeom prst="rect">
            <a:avLst/>
          </a:prstGeom>
        </p:spPr>
        <p:txBody>
          <a:bodyPr lIns="0" tIns="0" rIns="0" bIns="0" rtlCol="0" anchor="t">
            <a:spAutoFit/>
          </a:bodyPr>
          <a:lstStyle/>
          <a:p>
            <a:pPr algn="ctr">
              <a:lnSpc>
                <a:spcPts val="11985"/>
              </a:lnSpc>
            </a:pPr>
            <a:r>
              <a:rPr lang="en-US" sz="8560" b="1" u="sng">
                <a:solidFill>
                  <a:srgbClr val="FFFFFF"/>
                </a:solidFill>
                <a:latin typeface="Canva Sans Bold"/>
                <a:ea typeface="Canva Sans Bold"/>
                <a:cs typeface="Canva Sans Bold"/>
                <a:sym typeface="Canva Sans Bold"/>
              </a:rPr>
              <a:t>CHỦ ĐỀ:</a:t>
            </a:r>
            <a:r>
              <a:rPr lang="en-US" sz="8560" b="1">
                <a:solidFill>
                  <a:srgbClr val="FFFFFF"/>
                </a:solidFill>
                <a:latin typeface="Canva Sans Bold"/>
                <a:ea typeface="Canva Sans Bold"/>
                <a:cs typeface="Canva Sans Bold"/>
                <a:sym typeface="Canva Sans Bold"/>
              </a:rPr>
              <a:t> </a:t>
            </a:r>
          </a:p>
          <a:p>
            <a:pPr algn="ctr">
              <a:lnSpc>
                <a:spcPts val="8400"/>
              </a:lnSpc>
              <a:spcBef>
                <a:spcPct val="0"/>
              </a:spcBef>
            </a:pPr>
            <a:r>
              <a:rPr lang="en-US" sz="6000" b="1">
                <a:solidFill>
                  <a:srgbClr val="FFFFFF"/>
                </a:solidFill>
                <a:latin typeface="Canva Sans Bold"/>
                <a:ea typeface="Canva Sans Bold"/>
                <a:cs typeface="Canva Sans Bold"/>
                <a:sym typeface="Canva Sans Bold"/>
              </a:rPr>
              <a:t>XU HƯỚNG TIÊU DÙNG ĐỐI VỚI MẶT HÀNG ĐỒ UỐNG</a:t>
            </a:r>
          </a:p>
        </p:txBody>
      </p:sp>
      <p:sp>
        <p:nvSpPr>
          <p:cNvPr id="15" name="TextBox 15"/>
          <p:cNvSpPr txBox="1"/>
          <p:nvPr/>
        </p:nvSpPr>
        <p:spPr>
          <a:xfrm>
            <a:off x="15138190" y="9542401"/>
            <a:ext cx="2955402" cy="744599"/>
          </a:xfrm>
          <a:prstGeom prst="rect">
            <a:avLst/>
          </a:prstGeom>
        </p:spPr>
        <p:txBody>
          <a:bodyPr lIns="0" tIns="0" rIns="0" bIns="0" rtlCol="0" anchor="t">
            <a:spAutoFit/>
          </a:bodyPr>
          <a:lstStyle/>
          <a:p>
            <a:pPr algn="l">
              <a:lnSpc>
                <a:spcPts val="3199"/>
              </a:lnSpc>
            </a:pPr>
            <a:r>
              <a:rPr lang="en-US" sz="2285" i="1">
                <a:solidFill>
                  <a:srgbClr val="FFFFFF"/>
                </a:solidFill>
                <a:latin typeface="Open Sans Italics"/>
                <a:ea typeface="Open Sans Italics"/>
                <a:cs typeface="Open Sans Italics"/>
                <a:sym typeface="Open Sans Italics"/>
              </a:rPr>
              <a:t>Tăng Phương Thảo</a:t>
            </a:r>
          </a:p>
          <a:p>
            <a:pPr algn="l">
              <a:lnSpc>
                <a:spcPts val="2919"/>
              </a:lnSpc>
              <a:spcBef>
                <a:spcPct val="0"/>
              </a:spcBef>
            </a:pPr>
            <a:endParaRPr lang="en-US" sz="2285" i="1">
              <a:solidFill>
                <a:srgbClr val="FFFFFF"/>
              </a:solidFill>
              <a:latin typeface="Open Sans Italics"/>
              <a:ea typeface="Open Sans Italics"/>
              <a:cs typeface="Open Sans Italics"/>
              <a:sym typeface="Open Sans Itali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1822649"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228777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275289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0" name="Group 10"/>
          <p:cNvGrpSpPr/>
          <p:nvPr/>
        </p:nvGrpSpPr>
        <p:grpSpPr>
          <a:xfrm>
            <a:off x="2643129" y="2750067"/>
            <a:ext cx="13647954" cy="4221373"/>
            <a:chOff x="0" y="0"/>
            <a:chExt cx="3594523" cy="1111802"/>
          </a:xfrm>
        </p:grpSpPr>
        <p:sp>
          <p:nvSpPr>
            <p:cNvPr id="11" name="Freeform 11"/>
            <p:cNvSpPr/>
            <p:nvPr/>
          </p:nvSpPr>
          <p:spPr>
            <a:xfrm>
              <a:off x="0" y="0"/>
              <a:ext cx="3594523" cy="1111802"/>
            </a:xfrm>
            <a:custGeom>
              <a:avLst/>
              <a:gdLst/>
              <a:ahLst/>
              <a:cxnLst/>
              <a:rect l="l" t="t" r="r" b="b"/>
              <a:pathLst>
                <a:path w="3594523" h="1111802">
                  <a:moveTo>
                    <a:pt x="28930" y="0"/>
                  </a:moveTo>
                  <a:lnTo>
                    <a:pt x="3565593" y="0"/>
                  </a:lnTo>
                  <a:cubicBezTo>
                    <a:pt x="3581571" y="0"/>
                    <a:pt x="3594523" y="12952"/>
                    <a:pt x="3594523" y="28930"/>
                  </a:cubicBezTo>
                  <a:lnTo>
                    <a:pt x="3594523" y="1082872"/>
                  </a:lnTo>
                  <a:cubicBezTo>
                    <a:pt x="3594523" y="1098849"/>
                    <a:pt x="3581571" y="1111802"/>
                    <a:pt x="3565593" y="1111802"/>
                  </a:cubicBezTo>
                  <a:lnTo>
                    <a:pt x="28930" y="1111802"/>
                  </a:lnTo>
                  <a:cubicBezTo>
                    <a:pt x="12952" y="1111802"/>
                    <a:pt x="0" y="1098849"/>
                    <a:pt x="0" y="1082872"/>
                  </a:cubicBezTo>
                  <a:lnTo>
                    <a:pt x="0" y="28930"/>
                  </a:lnTo>
                  <a:cubicBezTo>
                    <a:pt x="0" y="12952"/>
                    <a:pt x="12952" y="0"/>
                    <a:pt x="28930" y="0"/>
                  </a:cubicBezTo>
                  <a:close/>
                </a:path>
              </a:pathLst>
            </a:custGeom>
            <a:solidFill>
              <a:srgbClr val="0D233C">
                <a:alpha val="51765"/>
              </a:srgbClr>
            </a:solidFill>
            <a:ln cap="rnd">
              <a:noFill/>
              <a:prstDash val="solid"/>
              <a:round/>
            </a:ln>
          </p:spPr>
        </p:sp>
        <p:sp>
          <p:nvSpPr>
            <p:cNvPr id="12" name="TextBox 12"/>
            <p:cNvSpPr txBox="1"/>
            <p:nvPr/>
          </p:nvSpPr>
          <p:spPr>
            <a:xfrm>
              <a:off x="0" y="-38100"/>
              <a:ext cx="3594523" cy="1149902"/>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822649" y="4059818"/>
            <a:ext cx="15031454" cy="1449471"/>
          </a:xfrm>
          <a:prstGeom prst="rect">
            <a:avLst/>
          </a:prstGeom>
        </p:spPr>
        <p:txBody>
          <a:bodyPr lIns="0" tIns="0" rIns="0" bIns="0" rtlCol="0" anchor="t">
            <a:spAutoFit/>
          </a:bodyPr>
          <a:lstStyle/>
          <a:p>
            <a:pPr algn="ctr">
              <a:lnSpc>
                <a:spcPts val="11985"/>
              </a:lnSpc>
              <a:spcBef>
                <a:spcPct val="0"/>
              </a:spcBef>
            </a:pPr>
            <a:r>
              <a:rPr lang="en-US" sz="8560" b="1">
                <a:solidFill>
                  <a:srgbClr val="FFFFFF"/>
                </a:solidFill>
                <a:latin typeface="Canva Sans Bold"/>
                <a:ea typeface="Canva Sans Bold"/>
                <a:cs typeface="Canva Sans Bold"/>
                <a:sym typeface="Canva Sans Bold"/>
              </a:rPr>
              <a:t>GIỚI THIỆU DATASET</a:t>
            </a:r>
          </a:p>
        </p:txBody>
      </p:sp>
      <p:sp>
        <p:nvSpPr>
          <p:cNvPr id="14" name="TextBox 14"/>
          <p:cNvSpPr txBox="1"/>
          <p:nvPr/>
        </p:nvSpPr>
        <p:spPr>
          <a:xfrm>
            <a:off x="15332598" y="9542401"/>
            <a:ext cx="2955402" cy="744599"/>
          </a:xfrm>
          <a:prstGeom prst="rect">
            <a:avLst/>
          </a:prstGeom>
        </p:spPr>
        <p:txBody>
          <a:bodyPr lIns="0" tIns="0" rIns="0" bIns="0" rtlCol="0" anchor="t">
            <a:spAutoFit/>
          </a:bodyPr>
          <a:lstStyle/>
          <a:p>
            <a:pPr algn="l">
              <a:lnSpc>
                <a:spcPts val="3199"/>
              </a:lnSpc>
            </a:pPr>
            <a:r>
              <a:rPr lang="en-US" sz="2285" i="1">
                <a:solidFill>
                  <a:srgbClr val="FFFFFF"/>
                </a:solidFill>
                <a:latin typeface="Open Sans Italics"/>
                <a:ea typeface="Open Sans Italics"/>
                <a:cs typeface="Open Sans Italics"/>
                <a:sym typeface="Open Sans Italics"/>
              </a:rPr>
              <a:t>Tăng Phương Thảo</a:t>
            </a:r>
          </a:p>
          <a:p>
            <a:pPr algn="l">
              <a:lnSpc>
                <a:spcPts val="2919"/>
              </a:lnSpc>
              <a:spcBef>
                <a:spcPct val="0"/>
              </a:spcBef>
            </a:pPr>
            <a:endParaRPr lang="en-US" sz="2285" i="1">
              <a:solidFill>
                <a:srgbClr val="FFFFFF"/>
              </a:solidFill>
              <a:latin typeface="Open Sans Italics"/>
              <a:ea typeface="Open Sans Italics"/>
              <a:cs typeface="Open Sans Italics"/>
              <a:sym typeface="Open Sans Itali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10668341"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113346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11598582" y="2309619"/>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aphicFrame>
        <p:nvGraphicFramePr>
          <p:cNvPr id="10" name="Table 10"/>
          <p:cNvGraphicFramePr>
            <a:graphicFrameLocks noGrp="1"/>
          </p:cNvGraphicFramePr>
          <p:nvPr/>
        </p:nvGraphicFramePr>
        <p:xfrm>
          <a:off x="856121" y="2891996"/>
          <a:ext cx="16621621" cy="5904192"/>
        </p:xfrm>
        <a:graphic>
          <a:graphicData uri="http://schemas.openxmlformats.org/drawingml/2006/table">
            <a:tbl>
              <a:tblPr/>
              <a:tblGrid>
                <a:gridCol w="5643052">
                  <a:extLst>
                    <a:ext uri="{9D8B030D-6E8A-4147-A177-3AD203B41FA5}">
                      <a16:colId xmlns:a16="http://schemas.microsoft.com/office/drawing/2014/main" val="20000"/>
                    </a:ext>
                  </a:extLst>
                </a:gridCol>
                <a:gridCol w="5446323">
                  <a:extLst>
                    <a:ext uri="{9D8B030D-6E8A-4147-A177-3AD203B41FA5}">
                      <a16:colId xmlns:a16="http://schemas.microsoft.com/office/drawing/2014/main" val="20001"/>
                    </a:ext>
                  </a:extLst>
                </a:gridCol>
                <a:gridCol w="5532247">
                  <a:extLst>
                    <a:ext uri="{9D8B030D-6E8A-4147-A177-3AD203B41FA5}">
                      <a16:colId xmlns:a16="http://schemas.microsoft.com/office/drawing/2014/main" val="20002"/>
                    </a:ext>
                  </a:extLst>
                </a:gridCol>
              </a:tblGrid>
              <a:tr h="1016208">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Orders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Products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Customers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4887985">
                <a:tc>
                  <a:txBody>
                    <a:bodyPr/>
                    <a:lstStyle/>
                    <a:p>
                      <a:pPr algn="ctr">
                        <a:lnSpc>
                          <a:spcPts val="3779"/>
                        </a:lnSpc>
                        <a:defRPr/>
                      </a:pPr>
                      <a:r>
                        <a:rPr lang="en-US" sz="2699">
                          <a:solidFill>
                            <a:srgbClr val="FFFFFF"/>
                          </a:solidFill>
                          <a:latin typeface="Canva Sans"/>
                          <a:ea typeface="Canva Sans"/>
                          <a:cs typeface="Canva Sans"/>
                          <a:sym typeface="Canva Sans"/>
                        </a:rPr>
                        <a:t>Order_ID</a:t>
                      </a:r>
                      <a:endParaRPr lang="en-US" sz="1100"/>
                    </a:p>
                    <a:p>
                      <a:pPr algn="ctr">
                        <a:lnSpc>
                          <a:spcPts val="3779"/>
                        </a:lnSpc>
                      </a:pPr>
                      <a:r>
                        <a:rPr lang="en-US" sz="2699">
                          <a:solidFill>
                            <a:srgbClr val="FFFFFF"/>
                          </a:solidFill>
                          <a:latin typeface="Canva Sans"/>
                          <a:ea typeface="Canva Sans"/>
                          <a:cs typeface="Canva Sans"/>
                          <a:sym typeface="Canva Sans"/>
                        </a:rPr>
                        <a:t>Customer_ID </a:t>
                      </a:r>
                    </a:p>
                    <a:p>
                      <a:pPr algn="ctr">
                        <a:lnSpc>
                          <a:spcPts val="3779"/>
                        </a:lnSpc>
                      </a:pPr>
                      <a:r>
                        <a:rPr lang="en-US" sz="2699">
                          <a:solidFill>
                            <a:srgbClr val="FFFFFF"/>
                          </a:solidFill>
                          <a:latin typeface="Canva Sans"/>
                          <a:ea typeface="Canva Sans"/>
                          <a:cs typeface="Canva Sans"/>
                          <a:sym typeface="Canva Sans"/>
                        </a:rPr>
                        <a:t>Product_ID</a:t>
                      </a:r>
                    </a:p>
                    <a:p>
                      <a:pPr algn="ctr">
                        <a:lnSpc>
                          <a:spcPts val="3779"/>
                        </a:lnSpc>
                      </a:pPr>
                      <a:r>
                        <a:rPr lang="en-US" sz="2699">
                          <a:solidFill>
                            <a:srgbClr val="FFFFFF"/>
                          </a:solidFill>
                          <a:latin typeface="Canva Sans"/>
                          <a:ea typeface="Canva Sans"/>
                          <a:cs typeface="Canva Sans"/>
                          <a:sym typeface="Canva Sans"/>
                        </a:rPr>
                        <a:t>Unit_Price</a:t>
                      </a:r>
                    </a:p>
                    <a:p>
                      <a:pPr algn="ctr">
                        <a:lnSpc>
                          <a:spcPts val="3779"/>
                        </a:lnSpc>
                      </a:pPr>
                      <a:r>
                        <a:rPr lang="en-US" sz="2699">
                          <a:solidFill>
                            <a:srgbClr val="FFFFFF"/>
                          </a:solidFill>
                          <a:latin typeface="Canva Sans"/>
                          <a:ea typeface="Canva Sans"/>
                          <a:cs typeface="Canva Sans"/>
                          <a:sym typeface="Canva Sans"/>
                        </a:rPr>
                        <a:t>Quantity</a:t>
                      </a:r>
                    </a:p>
                    <a:p>
                      <a:pPr algn="ctr">
                        <a:lnSpc>
                          <a:spcPts val="3779"/>
                        </a:lnSpc>
                      </a:pPr>
                      <a:r>
                        <a:rPr lang="en-US" sz="2699">
                          <a:solidFill>
                            <a:srgbClr val="FFFFFF"/>
                          </a:solidFill>
                          <a:latin typeface="Canva Sans"/>
                          <a:ea typeface="Canva Sans"/>
                          <a:cs typeface="Canva Sans"/>
                          <a:sym typeface="Canva Sans"/>
                        </a:rPr>
                        <a:t>Discount</a:t>
                      </a:r>
                    </a:p>
                    <a:p>
                      <a:pPr algn="ctr">
                        <a:lnSpc>
                          <a:spcPts val="3779"/>
                        </a:lnSpc>
                      </a:pPr>
                      <a:r>
                        <a:rPr lang="en-US" sz="2699">
                          <a:solidFill>
                            <a:srgbClr val="FFFFFF"/>
                          </a:solidFill>
                          <a:latin typeface="Canva Sans"/>
                          <a:ea typeface="Canva Sans"/>
                          <a:cs typeface="Canva Sans"/>
                          <a:sym typeface="Canva Sans"/>
                        </a:rPr>
                        <a:t>Total_Price</a:t>
                      </a:r>
                    </a:p>
                    <a:p>
                      <a:pPr algn="ctr">
                        <a:lnSpc>
                          <a:spcPts val="3779"/>
                        </a:lnSpc>
                      </a:pPr>
                      <a:r>
                        <a:rPr lang="en-US" sz="2699">
                          <a:solidFill>
                            <a:srgbClr val="FFFFFF"/>
                          </a:solidFill>
                          <a:latin typeface="Canva Sans"/>
                          <a:ea typeface="Canva Sans"/>
                          <a:cs typeface="Canva Sans"/>
                          <a:sym typeface="Canva Sans"/>
                        </a:rPr>
                        <a:t>Order_Date</a:t>
                      </a:r>
                    </a:p>
                    <a:p>
                      <a:pPr algn="ctr">
                        <a:lnSpc>
                          <a:spcPts val="2799"/>
                        </a:lnSpc>
                      </a:pPr>
                      <a:endParaRPr lang="en-US" sz="26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79"/>
                        </a:lnSpc>
                        <a:defRPr/>
                      </a:pPr>
                      <a:r>
                        <a:rPr lang="en-US" sz="2699">
                          <a:solidFill>
                            <a:srgbClr val="FFFFFF"/>
                          </a:solidFill>
                          <a:latin typeface="Canva Sans"/>
                          <a:ea typeface="Canva Sans"/>
                          <a:cs typeface="Canva Sans"/>
                          <a:sym typeface="Canva Sans"/>
                        </a:rPr>
                        <a:t>Product_ID </a:t>
                      </a:r>
                      <a:endParaRPr lang="en-US" sz="1100"/>
                    </a:p>
                    <a:p>
                      <a:pPr algn="ctr">
                        <a:lnSpc>
                          <a:spcPts val="3919"/>
                        </a:lnSpc>
                      </a:pPr>
                      <a:r>
                        <a:rPr lang="en-US" sz="2799">
                          <a:solidFill>
                            <a:srgbClr val="FFFFFF"/>
                          </a:solidFill>
                          <a:latin typeface="Canva Sans"/>
                          <a:ea typeface="Canva Sans"/>
                          <a:cs typeface="Canva Sans"/>
                          <a:sym typeface="Canva Sans"/>
                        </a:rPr>
                        <a:t>Product</a:t>
                      </a:r>
                    </a:p>
                    <a:p>
                      <a:pPr algn="ctr">
                        <a:lnSpc>
                          <a:spcPts val="3919"/>
                        </a:lnSpc>
                      </a:pPr>
                      <a:r>
                        <a:rPr lang="en-US" sz="2799">
                          <a:solidFill>
                            <a:srgbClr val="FFFFFF"/>
                          </a:solidFill>
                          <a:latin typeface="Canva Sans"/>
                          <a:ea typeface="Canva Sans"/>
                          <a:cs typeface="Canva Sans"/>
                          <a:sym typeface="Canva Sans"/>
                        </a:rPr>
                        <a:t>Category</a:t>
                      </a:r>
                    </a:p>
                    <a:p>
                      <a:pPr algn="ctr">
                        <a:lnSpc>
                          <a:spcPts val="3919"/>
                        </a:lnSpc>
                      </a:pPr>
                      <a:endParaRPr lang="en-US" sz="27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779"/>
                        </a:lnSpc>
                        <a:defRPr/>
                      </a:pPr>
                      <a:r>
                        <a:rPr lang="en-US" sz="2699">
                          <a:solidFill>
                            <a:srgbClr val="FFFFFF"/>
                          </a:solidFill>
                          <a:latin typeface="Canva Sans"/>
                          <a:ea typeface="Canva Sans"/>
                          <a:cs typeface="Canva Sans"/>
                          <a:sym typeface="Canva Sans"/>
                        </a:rPr>
                        <a:t>Customer_ID </a:t>
                      </a:r>
                      <a:endParaRPr lang="en-US" sz="1100"/>
                    </a:p>
                    <a:p>
                      <a:pPr algn="ctr">
                        <a:lnSpc>
                          <a:spcPts val="3779"/>
                        </a:lnSpc>
                      </a:pPr>
                      <a:r>
                        <a:rPr lang="en-US" sz="2699">
                          <a:solidFill>
                            <a:srgbClr val="FFFFFF"/>
                          </a:solidFill>
                          <a:latin typeface="Canva Sans"/>
                          <a:ea typeface="Canva Sans"/>
                          <a:cs typeface="Canva Sans"/>
                          <a:sym typeface="Canva Sans"/>
                        </a:rPr>
                        <a:t>Customer_Type</a:t>
                      </a:r>
                    </a:p>
                    <a:p>
                      <a:pPr algn="ctr">
                        <a:lnSpc>
                          <a:spcPts val="3779"/>
                        </a:lnSpc>
                      </a:pPr>
                      <a:r>
                        <a:rPr lang="en-US" sz="2699">
                          <a:solidFill>
                            <a:srgbClr val="FFFFFF"/>
                          </a:solidFill>
                          <a:latin typeface="Canva Sans"/>
                          <a:ea typeface="Canva Sans"/>
                          <a:cs typeface="Canva Sans"/>
                          <a:sym typeface="Canva Sans"/>
                        </a:rPr>
                        <a:t>Region</a:t>
                      </a:r>
                    </a:p>
                    <a:p>
                      <a:pPr algn="ctr">
                        <a:lnSpc>
                          <a:spcPts val="3779"/>
                        </a:lnSpc>
                      </a:pPr>
                      <a:endParaRPr lang="en-US" sz="26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1" name="TextBox 11"/>
          <p:cNvSpPr txBox="1"/>
          <p:nvPr/>
        </p:nvSpPr>
        <p:spPr>
          <a:xfrm>
            <a:off x="393125" y="971550"/>
            <a:ext cx="17894875" cy="2445159"/>
          </a:xfrm>
          <a:prstGeom prst="rect">
            <a:avLst/>
          </a:prstGeom>
        </p:spPr>
        <p:txBody>
          <a:bodyPr lIns="0" tIns="0" rIns="0" bIns="0" rtlCol="0" anchor="t">
            <a:spAutoFit/>
          </a:bodyPr>
          <a:lstStyle/>
          <a:p>
            <a:pPr algn="l">
              <a:lnSpc>
                <a:spcPts val="4877"/>
              </a:lnSpc>
            </a:pPr>
            <a:r>
              <a:rPr lang="en-US" sz="3483">
                <a:solidFill>
                  <a:srgbClr val="FFFFFF"/>
                </a:solidFill>
                <a:latin typeface="Open Sans"/>
                <a:ea typeface="Open Sans"/>
                <a:cs typeface="Open Sans"/>
                <a:sym typeface="Open Sans"/>
              </a:rPr>
              <a:t>Ngày bắt đầu của dữ liệu: 01/01/2021 và ngày kết thúc của dữ liệu: 31/12/2023.</a:t>
            </a:r>
          </a:p>
          <a:p>
            <a:pPr algn="l">
              <a:lnSpc>
                <a:spcPts val="4877"/>
              </a:lnSpc>
            </a:pPr>
            <a:r>
              <a:rPr lang="en-US" sz="3483">
                <a:solidFill>
                  <a:srgbClr val="FFFFFF"/>
                </a:solidFill>
                <a:latin typeface="Open Sans"/>
                <a:ea typeface="Open Sans"/>
                <a:cs typeface="Open Sans"/>
                <a:sym typeface="Open Sans"/>
              </a:rPr>
              <a:t>Bộ dataset gồm 3 bảng, 12 cột và 1.048.575 dòng</a:t>
            </a:r>
          </a:p>
          <a:p>
            <a:pPr algn="l">
              <a:lnSpc>
                <a:spcPts val="4877"/>
              </a:lnSpc>
            </a:pPr>
            <a:endParaRPr lang="en-US" sz="3483">
              <a:solidFill>
                <a:srgbClr val="FFFFFF"/>
              </a:solidFill>
              <a:latin typeface="Open Sans"/>
              <a:ea typeface="Open Sans"/>
              <a:cs typeface="Open Sans"/>
              <a:sym typeface="Open Sans"/>
            </a:endParaRPr>
          </a:p>
          <a:p>
            <a:pPr algn="l">
              <a:lnSpc>
                <a:spcPts val="4877"/>
              </a:lnSpc>
              <a:spcBef>
                <a:spcPct val="0"/>
              </a:spcBef>
            </a:pPr>
            <a:endParaRPr lang="en-US" sz="3483">
              <a:solidFill>
                <a:srgbClr val="FFFFFF"/>
              </a:solidFill>
              <a:latin typeface="Open Sans"/>
              <a:ea typeface="Open Sans"/>
              <a:cs typeface="Open Sans"/>
              <a:sym typeface="Open Sans"/>
            </a:endParaRPr>
          </a:p>
        </p:txBody>
      </p:sp>
      <p:sp>
        <p:nvSpPr>
          <p:cNvPr id="12" name="TextBox 12"/>
          <p:cNvSpPr txBox="1"/>
          <p:nvPr/>
        </p:nvSpPr>
        <p:spPr>
          <a:xfrm>
            <a:off x="15518035" y="9616991"/>
            <a:ext cx="2376840" cy="356279"/>
          </a:xfrm>
          <a:prstGeom prst="rect">
            <a:avLst/>
          </a:prstGeom>
        </p:spPr>
        <p:txBody>
          <a:bodyPr lIns="0" tIns="0" rIns="0" bIns="0" rtlCol="0" anchor="t">
            <a:spAutoFit/>
          </a:bodyPr>
          <a:lstStyle/>
          <a:p>
            <a:pPr algn="ctr">
              <a:lnSpc>
                <a:spcPts val="2939"/>
              </a:lnSpc>
              <a:spcBef>
                <a:spcPct val="0"/>
              </a:spcBef>
            </a:pPr>
            <a:r>
              <a:rPr lang="en-US" sz="2099" i="1">
                <a:solidFill>
                  <a:srgbClr val="FFFFFF"/>
                </a:solidFill>
                <a:latin typeface="Canva Sans Italics"/>
                <a:ea typeface="Canva Sans Italics"/>
                <a:cs typeface="Canva Sans Italics"/>
                <a:sym typeface="Canva Sans Italics"/>
              </a:rPr>
              <a:t>Tăng Phương Thảo</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aphicFrame>
        <p:nvGraphicFramePr>
          <p:cNvPr id="10" name="Table 10"/>
          <p:cNvGraphicFramePr>
            <a:graphicFrameLocks noGrp="1"/>
          </p:cNvGraphicFramePr>
          <p:nvPr/>
        </p:nvGraphicFramePr>
        <p:xfrm>
          <a:off x="630099" y="1582833"/>
          <a:ext cx="17027803" cy="7877175"/>
        </p:xfrm>
        <a:graphic>
          <a:graphicData uri="http://schemas.openxmlformats.org/drawingml/2006/table">
            <a:tbl>
              <a:tblPr/>
              <a:tblGrid>
                <a:gridCol w="6490033">
                  <a:extLst>
                    <a:ext uri="{9D8B030D-6E8A-4147-A177-3AD203B41FA5}">
                      <a16:colId xmlns:a16="http://schemas.microsoft.com/office/drawing/2014/main" val="20000"/>
                    </a:ext>
                  </a:extLst>
                </a:gridCol>
                <a:gridCol w="5555280">
                  <a:extLst>
                    <a:ext uri="{9D8B030D-6E8A-4147-A177-3AD203B41FA5}">
                      <a16:colId xmlns:a16="http://schemas.microsoft.com/office/drawing/2014/main" val="20001"/>
                    </a:ext>
                  </a:extLst>
                </a:gridCol>
                <a:gridCol w="4982490">
                  <a:extLst>
                    <a:ext uri="{9D8B030D-6E8A-4147-A177-3AD203B41FA5}">
                      <a16:colId xmlns:a16="http://schemas.microsoft.com/office/drawing/2014/main" val="20002"/>
                    </a:ext>
                  </a:extLst>
                </a:gridCol>
              </a:tblGrid>
              <a:tr h="1014557">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Orders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Products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tc>
                  <a:txBody>
                    <a:bodyPr/>
                    <a:lstStyle/>
                    <a:p>
                      <a:pPr algn="ctr">
                        <a:lnSpc>
                          <a:spcPts val="4199"/>
                        </a:lnSpc>
                        <a:defRPr/>
                      </a:pPr>
                      <a:r>
                        <a:rPr lang="en-US" sz="2999" b="1">
                          <a:solidFill>
                            <a:srgbClr val="000000"/>
                          </a:solidFill>
                          <a:latin typeface="Canva Sans Bold"/>
                          <a:ea typeface="Canva Sans Bold"/>
                          <a:cs typeface="Canva Sans Bold"/>
                          <a:sym typeface="Canva Sans Bold"/>
                        </a:rPr>
                        <a:t>Bảng Customers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E6E6E6"/>
                    </a:solidFill>
                  </a:tcPr>
                </a:tc>
                <a:extLst>
                  <a:ext uri="{0D108BD9-81ED-4DB2-BD59-A6C34878D82A}">
                    <a16:rowId xmlns:a16="http://schemas.microsoft.com/office/drawing/2014/main" val="10000"/>
                  </a:ext>
                </a:extLst>
              </a:tr>
              <a:tr h="6862618">
                <a:tc>
                  <a:txBody>
                    <a:bodyPr/>
                    <a:lstStyle/>
                    <a:p>
                      <a:pPr marL="582925" lvl="1" indent="-291463" algn="just">
                        <a:lnSpc>
                          <a:spcPts val="4211"/>
                        </a:lnSpc>
                        <a:buFont typeface="Arial"/>
                        <a:buChar char="•"/>
                        <a:defRPr/>
                      </a:pPr>
                      <a:r>
                        <a:rPr lang="en-US" sz="2699" b="1" i="1">
                          <a:solidFill>
                            <a:srgbClr val="FFFFFF"/>
                          </a:solidFill>
                          <a:latin typeface="Canva Sans Bold Italics"/>
                          <a:ea typeface="Canva Sans Bold Italics"/>
                          <a:cs typeface="Canva Sans Bold Italics"/>
                          <a:sym typeface="Canva Sans Bold Italics"/>
                        </a:rPr>
                        <a:t>Order_ID</a:t>
                      </a:r>
                      <a:r>
                        <a:rPr lang="en-US" sz="2699" b="1">
                          <a:solidFill>
                            <a:srgbClr val="FFFFFF"/>
                          </a:solidFill>
                          <a:latin typeface="Canva Sans Bold"/>
                          <a:ea typeface="Canva Sans Bold"/>
                          <a:cs typeface="Canva Sans Bold"/>
                          <a:sym typeface="Canva Sans Bold"/>
                        </a:rPr>
                        <a:t>:</a:t>
                      </a:r>
                      <a:r>
                        <a:rPr lang="en-US" sz="2699">
                          <a:solidFill>
                            <a:srgbClr val="FFFFFF"/>
                          </a:solidFill>
                          <a:latin typeface="Canva Sans"/>
                          <a:ea typeface="Canva Sans"/>
                          <a:cs typeface="Canva Sans"/>
                          <a:sym typeface="Canva Sans"/>
                        </a:rPr>
                        <a:t> Mã định danh duy nhất cho mỗi đơn hàng</a:t>
                      </a:r>
                      <a:endParaRPr lang="en-US" sz="1100"/>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Customer_ID</a:t>
                      </a:r>
                      <a:r>
                        <a:rPr lang="en-US" sz="2699" i="1">
                          <a:solidFill>
                            <a:srgbClr val="FFFFFF"/>
                          </a:solidFill>
                          <a:latin typeface="Canva Sans Italics"/>
                          <a:ea typeface="Canva Sans Italics"/>
                          <a:cs typeface="Canva Sans Italics"/>
                          <a:sym typeface="Canva Sans Italics"/>
                        </a:rPr>
                        <a:t>:</a:t>
                      </a:r>
                      <a:r>
                        <a:rPr lang="en-US" sz="2699">
                          <a:solidFill>
                            <a:srgbClr val="FFFFFF"/>
                          </a:solidFill>
                          <a:latin typeface="Canva Sans"/>
                          <a:ea typeface="Canva Sans"/>
                          <a:cs typeface="Canva Sans"/>
                          <a:sym typeface="Canva Sans"/>
                        </a:rPr>
                        <a:t> Mã khách hàng</a:t>
                      </a:r>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Product_ID</a:t>
                      </a:r>
                      <a:r>
                        <a:rPr lang="en-US" sz="2699">
                          <a:solidFill>
                            <a:srgbClr val="FFFFFF"/>
                          </a:solidFill>
                          <a:latin typeface="Canva Sans"/>
                          <a:ea typeface="Canva Sans"/>
                          <a:cs typeface="Canva Sans"/>
                          <a:sym typeface="Canva Sans"/>
                        </a:rPr>
                        <a:t>: Mã sản phẩm</a:t>
                      </a:r>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Quantity: </a:t>
                      </a:r>
                      <a:r>
                        <a:rPr lang="en-US" sz="2699">
                          <a:solidFill>
                            <a:srgbClr val="FFFFFF"/>
                          </a:solidFill>
                          <a:latin typeface="Canva Sans"/>
                          <a:ea typeface="Canva Sans"/>
                          <a:cs typeface="Canva Sans"/>
                          <a:sym typeface="Canva Sans"/>
                        </a:rPr>
                        <a:t>Số lượng sản phẩm được mua trong đơn hàng.</a:t>
                      </a:r>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Discount:</a:t>
                      </a:r>
                      <a:r>
                        <a:rPr lang="en-US" sz="2699">
                          <a:solidFill>
                            <a:srgbClr val="FFFFFF"/>
                          </a:solidFill>
                          <a:latin typeface="Canva Sans"/>
                          <a:ea typeface="Canva Sans"/>
                          <a:cs typeface="Canva Sans"/>
                          <a:sym typeface="Canva Sans"/>
                        </a:rPr>
                        <a:t> Mức giảm giá áp dụng cho sản phẩm trong đơn hàng</a:t>
                      </a:r>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Total_Price:</a:t>
                      </a:r>
                      <a:r>
                        <a:rPr lang="en-US" sz="2699">
                          <a:solidFill>
                            <a:srgbClr val="FFFFFF"/>
                          </a:solidFill>
                          <a:latin typeface="Canva Sans"/>
                          <a:ea typeface="Canva Sans"/>
                          <a:cs typeface="Canva Sans"/>
                          <a:sym typeface="Canva Sans"/>
                        </a:rPr>
                        <a:t> Tổng giá trị của sản phẩm sau khi áp dụng giảm giá. </a:t>
                      </a:r>
                    </a:p>
                    <a:p>
                      <a:pPr marL="582925" lvl="1" indent="-291463" algn="just">
                        <a:lnSpc>
                          <a:spcPts val="4211"/>
                        </a:lnSpc>
                        <a:buFont typeface="Arial"/>
                        <a:buChar char="•"/>
                      </a:pPr>
                      <a:r>
                        <a:rPr lang="en-US" sz="2699" b="1" i="1">
                          <a:solidFill>
                            <a:srgbClr val="FFFFFF"/>
                          </a:solidFill>
                          <a:latin typeface="Canva Sans Bold Italics"/>
                          <a:ea typeface="Canva Sans Bold Italics"/>
                          <a:cs typeface="Canva Sans Bold Italics"/>
                          <a:sym typeface="Canva Sans Bold Italics"/>
                        </a:rPr>
                        <a:t>Order_Date: </a:t>
                      </a:r>
                      <a:r>
                        <a:rPr lang="en-US" sz="2699">
                          <a:solidFill>
                            <a:srgbClr val="FFFFFF"/>
                          </a:solidFill>
                          <a:latin typeface="Canva Sans"/>
                          <a:ea typeface="Canva Sans"/>
                          <a:cs typeface="Canva Sans"/>
                          <a:sym typeface="Canva Sans"/>
                        </a:rPr>
                        <a:t>Ngày đặt hàng</a:t>
                      </a:r>
                    </a:p>
                    <a:p>
                      <a:pPr algn="just">
                        <a:lnSpc>
                          <a:spcPts val="4211"/>
                        </a:lnSpc>
                      </a:pPr>
                      <a:endParaRPr lang="en-US" sz="26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marL="582925" lvl="1" indent="-291463" algn="just">
                        <a:lnSpc>
                          <a:spcPts val="4319"/>
                        </a:lnSpc>
                        <a:buFont typeface="Arial"/>
                        <a:buChar char="•"/>
                        <a:defRPr/>
                      </a:pPr>
                      <a:r>
                        <a:rPr lang="en-US" sz="2699" b="1" i="1">
                          <a:solidFill>
                            <a:srgbClr val="FFFFFF"/>
                          </a:solidFill>
                          <a:latin typeface="Canva Sans Bold Italics"/>
                          <a:ea typeface="Canva Sans Bold Italics"/>
                          <a:cs typeface="Canva Sans Bold Italics"/>
                          <a:sym typeface="Canva Sans Bold Italics"/>
                        </a:rPr>
                        <a:t>Product_ID: </a:t>
                      </a:r>
                      <a:r>
                        <a:rPr lang="en-US" sz="2699">
                          <a:solidFill>
                            <a:srgbClr val="FFFFFF"/>
                          </a:solidFill>
                          <a:latin typeface="Canva Sans"/>
                          <a:ea typeface="Canva Sans"/>
                          <a:cs typeface="Canva Sans"/>
                          <a:sym typeface="Canva Sans"/>
                        </a:rPr>
                        <a:t>Mã định danh duy nhất cho mỗi sản phẩm.</a:t>
                      </a:r>
                      <a:endParaRPr lang="en-US" sz="1100"/>
                    </a:p>
                    <a:p>
                      <a:pPr marL="582925" lvl="1" indent="-291463" algn="just">
                        <a:lnSpc>
                          <a:spcPts val="4319"/>
                        </a:lnSpc>
                        <a:buFont typeface="Arial"/>
                        <a:buChar char="•"/>
                      </a:pPr>
                      <a:r>
                        <a:rPr lang="en-US" sz="2699" b="1" i="1">
                          <a:solidFill>
                            <a:srgbClr val="FFFFFF"/>
                          </a:solidFill>
                          <a:latin typeface="Canva Sans Bold Italics"/>
                          <a:ea typeface="Canva Sans Bold Italics"/>
                          <a:cs typeface="Canva Sans Bold Italics"/>
                          <a:sym typeface="Canva Sans Bold Italics"/>
                        </a:rPr>
                        <a:t>Product:</a:t>
                      </a:r>
                      <a:r>
                        <a:rPr lang="en-US" sz="2699">
                          <a:solidFill>
                            <a:srgbClr val="FFFFFF"/>
                          </a:solidFill>
                          <a:latin typeface="Canva Sans"/>
                          <a:ea typeface="Canva Sans"/>
                          <a:cs typeface="Canva Sans"/>
                          <a:sym typeface="Canva Sans"/>
                        </a:rPr>
                        <a:t> Tên sản phẩm được mua</a:t>
                      </a:r>
                    </a:p>
                    <a:p>
                      <a:pPr marL="582925" lvl="1" indent="-291463" algn="just">
                        <a:lnSpc>
                          <a:spcPts val="4319"/>
                        </a:lnSpc>
                        <a:buFont typeface="Arial"/>
                        <a:buChar char="•"/>
                      </a:pPr>
                      <a:r>
                        <a:rPr lang="en-US" sz="2699" b="1" i="1">
                          <a:solidFill>
                            <a:srgbClr val="FFFFFF"/>
                          </a:solidFill>
                          <a:latin typeface="Canva Sans Bold Italics"/>
                          <a:ea typeface="Canva Sans Bold Italics"/>
                          <a:cs typeface="Canva Sans Bold Italics"/>
                          <a:sym typeface="Canva Sans Bold Italics"/>
                        </a:rPr>
                        <a:t>Category:</a:t>
                      </a:r>
                      <a:r>
                        <a:rPr lang="en-US" sz="2699">
                          <a:solidFill>
                            <a:srgbClr val="FFFFFF"/>
                          </a:solidFill>
                          <a:latin typeface="Canva Sans"/>
                          <a:ea typeface="Canva Sans"/>
                          <a:cs typeface="Canva Sans"/>
                          <a:sym typeface="Canva Sans"/>
                        </a:rPr>
                        <a:t> Danh mục sản phẩm</a:t>
                      </a:r>
                    </a:p>
                    <a:p>
                      <a:pPr marL="582925" lvl="1" indent="-291463" algn="just">
                        <a:lnSpc>
                          <a:spcPts val="4319"/>
                        </a:lnSpc>
                        <a:buFont typeface="Arial"/>
                        <a:buChar char="•"/>
                      </a:pPr>
                      <a:r>
                        <a:rPr lang="en-US" sz="2699" b="1" i="1">
                          <a:solidFill>
                            <a:srgbClr val="FFFFFF"/>
                          </a:solidFill>
                          <a:latin typeface="Canva Sans Bold Italics"/>
                          <a:ea typeface="Canva Sans Bold Italics"/>
                          <a:cs typeface="Canva Sans Bold Italics"/>
                          <a:sym typeface="Canva Sans Bold Italics"/>
                        </a:rPr>
                        <a:t>Unit_Price:</a:t>
                      </a:r>
                      <a:r>
                        <a:rPr lang="en-US" sz="2699">
                          <a:solidFill>
                            <a:srgbClr val="FFFFFF"/>
                          </a:solidFill>
                          <a:latin typeface="Canva Sans"/>
                          <a:ea typeface="Canva Sans"/>
                          <a:cs typeface="Canva Sans"/>
                          <a:sym typeface="Canva Sans"/>
                        </a:rPr>
                        <a:t> Giá mỗi đơn vị sản phẩm </a:t>
                      </a:r>
                    </a:p>
                    <a:p>
                      <a:pPr algn="just">
                        <a:lnSpc>
                          <a:spcPts val="4319"/>
                        </a:lnSpc>
                      </a:pPr>
                      <a:endParaRPr lang="en-US" sz="26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marL="582925" lvl="1" indent="-291463" algn="just">
                        <a:lnSpc>
                          <a:spcPts val="4319"/>
                        </a:lnSpc>
                        <a:buFont typeface="Arial"/>
                        <a:buChar char="•"/>
                        <a:defRPr/>
                      </a:pPr>
                      <a:r>
                        <a:rPr lang="en-US" sz="2699" b="1" i="1">
                          <a:solidFill>
                            <a:srgbClr val="FFFFFF"/>
                          </a:solidFill>
                          <a:latin typeface="Canva Sans Bold Italics"/>
                          <a:ea typeface="Canva Sans Bold Italics"/>
                          <a:cs typeface="Canva Sans Bold Italics"/>
                          <a:sym typeface="Canva Sans Bold Italics"/>
                        </a:rPr>
                        <a:t>Customer_ID:</a:t>
                      </a:r>
                      <a:r>
                        <a:rPr lang="en-US" sz="2699">
                          <a:solidFill>
                            <a:srgbClr val="FFFFFF"/>
                          </a:solidFill>
                          <a:latin typeface="Canva Sans"/>
                          <a:ea typeface="Canva Sans"/>
                          <a:cs typeface="Canva Sans"/>
                          <a:sym typeface="Canva Sans"/>
                        </a:rPr>
                        <a:t> Mã định danh duy nhất cho mỗi khách hàng</a:t>
                      </a:r>
                      <a:endParaRPr lang="en-US" sz="1100"/>
                    </a:p>
                    <a:p>
                      <a:pPr marL="582925" lvl="1" indent="-291463" algn="just">
                        <a:lnSpc>
                          <a:spcPts val="4319"/>
                        </a:lnSpc>
                        <a:buFont typeface="Arial"/>
                        <a:buChar char="•"/>
                      </a:pPr>
                      <a:r>
                        <a:rPr lang="en-US" sz="2699" b="1" i="1">
                          <a:solidFill>
                            <a:srgbClr val="FFFFFF"/>
                          </a:solidFill>
                          <a:latin typeface="Canva Sans Bold Italics"/>
                          <a:ea typeface="Canva Sans Bold Italics"/>
                          <a:cs typeface="Canva Sans Bold Italics"/>
                          <a:sym typeface="Canva Sans Bold Italics"/>
                        </a:rPr>
                        <a:t>Customer_Type:</a:t>
                      </a:r>
                      <a:r>
                        <a:rPr lang="en-US" sz="2699">
                          <a:solidFill>
                            <a:srgbClr val="FFFFFF"/>
                          </a:solidFill>
                          <a:latin typeface="Canva Sans"/>
                          <a:ea typeface="Canva Sans"/>
                          <a:cs typeface="Canva Sans"/>
                          <a:sym typeface="Canva Sans"/>
                        </a:rPr>
                        <a:t> Chỉ định loại khách hàng</a:t>
                      </a:r>
                    </a:p>
                    <a:p>
                      <a:pPr marL="582925" lvl="1" indent="-291463" algn="just">
                        <a:lnSpc>
                          <a:spcPts val="4319"/>
                        </a:lnSpc>
                        <a:buFont typeface="Arial"/>
                        <a:buChar char="•"/>
                      </a:pPr>
                      <a:r>
                        <a:rPr lang="en-US" sz="2699" b="1" i="1">
                          <a:solidFill>
                            <a:srgbClr val="FFFFFF"/>
                          </a:solidFill>
                          <a:latin typeface="Canva Sans Bold Italics"/>
                          <a:ea typeface="Canva Sans Bold Italics"/>
                          <a:cs typeface="Canva Sans Bold Italics"/>
                          <a:sym typeface="Canva Sans Bold Italics"/>
                        </a:rPr>
                        <a:t>Region: </a:t>
                      </a:r>
                      <a:r>
                        <a:rPr lang="en-US" sz="2699">
                          <a:solidFill>
                            <a:srgbClr val="FFFFFF"/>
                          </a:solidFill>
                          <a:latin typeface="Canva Sans"/>
                          <a:ea typeface="Canva Sans"/>
                          <a:cs typeface="Canva Sans"/>
                          <a:sym typeface="Canva Sans"/>
                        </a:rPr>
                        <a:t>Khu vực của khách hàng</a:t>
                      </a:r>
                    </a:p>
                    <a:p>
                      <a:pPr algn="just">
                        <a:lnSpc>
                          <a:spcPts val="4319"/>
                        </a:lnSpc>
                      </a:pPr>
                      <a:endParaRPr lang="en-US" sz="2699">
                        <a:solidFill>
                          <a:srgbClr val="FFFFFF"/>
                        </a:solidFill>
                        <a:latin typeface="Canva Sans"/>
                        <a:ea typeface="Canva Sans"/>
                        <a:cs typeface="Canva Sans"/>
                        <a:sym typeface="Canva Sans"/>
                      </a:endParaRPr>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11" name="TextBox 11"/>
          <p:cNvSpPr txBox="1"/>
          <p:nvPr/>
        </p:nvSpPr>
        <p:spPr>
          <a:xfrm>
            <a:off x="3523212" y="362934"/>
            <a:ext cx="11643881" cy="854055"/>
          </a:xfrm>
          <a:prstGeom prst="rect">
            <a:avLst/>
          </a:prstGeom>
        </p:spPr>
        <p:txBody>
          <a:bodyPr lIns="0" tIns="0" rIns="0" bIns="0" rtlCol="0" anchor="t">
            <a:spAutoFit/>
          </a:bodyPr>
          <a:lstStyle/>
          <a:p>
            <a:pPr algn="ctr">
              <a:lnSpc>
                <a:spcPts val="6999"/>
              </a:lnSpc>
              <a:spcBef>
                <a:spcPct val="0"/>
              </a:spcBef>
            </a:pPr>
            <a:r>
              <a:rPr lang="en-US" sz="4999" b="1">
                <a:solidFill>
                  <a:srgbClr val="FFFFFF"/>
                </a:solidFill>
                <a:latin typeface="Open Sans Bold"/>
                <a:ea typeface="Open Sans Bold"/>
                <a:cs typeface="Open Sans Bold"/>
                <a:sym typeface="Open Sans Bold"/>
              </a:rPr>
              <a:t>GIỚI THIỆU DỮ LIỆU</a:t>
            </a:r>
          </a:p>
        </p:txBody>
      </p:sp>
      <p:sp>
        <p:nvSpPr>
          <p:cNvPr id="12" name="TextBox 12"/>
          <p:cNvSpPr txBox="1"/>
          <p:nvPr/>
        </p:nvSpPr>
        <p:spPr>
          <a:xfrm>
            <a:off x="15027496" y="9673853"/>
            <a:ext cx="2603279" cy="389277"/>
          </a:xfrm>
          <a:prstGeom prst="rect">
            <a:avLst/>
          </a:prstGeom>
        </p:spPr>
        <p:txBody>
          <a:bodyPr lIns="0" tIns="0" rIns="0" bIns="0" rtlCol="0" anchor="t">
            <a:spAutoFit/>
          </a:bodyPr>
          <a:lstStyle/>
          <a:p>
            <a:pPr algn="ctr">
              <a:lnSpc>
                <a:spcPts val="3219"/>
              </a:lnSpc>
              <a:spcBef>
                <a:spcPct val="0"/>
              </a:spcBef>
            </a:pPr>
            <a:r>
              <a:rPr lang="en-US" sz="2299" i="1">
                <a:solidFill>
                  <a:srgbClr val="FFFFFF"/>
                </a:solidFill>
                <a:latin typeface="Canva Sans Italics"/>
                <a:ea typeface="Canva Sans Italics"/>
                <a:cs typeface="Canva Sans Italics"/>
                <a:sym typeface="Canva Sans Italics"/>
              </a:rPr>
              <a:t>Tăng Phương Thảo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4" name="Group 4"/>
          <p:cNvGrpSpPr/>
          <p:nvPr/>
        </p:nvGrpSpPr>
        <p:grpSpPr>
          <a:xfrm rot="-5400000">
            <a:off x="17631481" y="8597471"/>
            <a:ext cx="924223" cy="397435"/>
            <a:chOff x="0" y="0"/>
            <a:chExt cx="1347239" cy="579341"/>
          </a:xfrm>
        </p:grpSpPr>
        <p:sp>
          <p:nvSpPr>
            <p:cNvPr id="5" name="Freeform 5"/>
            <p:cNvSpPr/>
            <p:nvPr/>
          </p:nvSpPr>
          <p:spPr>
            <a:xfrm>
              <a:off x="0" y="0"/>
              <a:ext cx="1347239" cy="579341"/>
            </a:xfrm>
            <a:custGeom>
              <a:avLst/>
              <a:gdLst/>
              <a:ahLst/>
              <a:cxnLst/>
              <a:rect l="l" t="t" r="r" b="b"/>
              <a:pathLst>
                <a:path w="1347239" h="579341">
                  <a:moveTo>
                    <a:pt x="673619" y="0"/>
                  </a:moveTo>
                  <a:lnTo>
                    <a:pt x="1347239" y="579341"/>
                  </a:lnTo>
                  <a:lnTo>
                    <a:pt x="0" y="579341"/>
                  </a:lnTo>
                  <a:lnTo>
                    <a:pt x="673619" y="0"/>
                  </a:lnTo>
                  <a:close/>
                </a:path>
              </a:pathLst>
            </a:custGeom>
            <a:solidFill>
              <a:srgbClr val="12F1FF"/>
            </a:solidFill>
          </p:spPr>
        </p:sp>
        <p:sp>
          <p:nvSpPr>
            <p:cNvPr id="6" name="TextBox 6"/>
            <p:cNvSpPr txBox="1"/>
            <p:nvPr/>
          </p:nvSpPr>
          <p:spPr>
            <a:xfrm>
              <a:off x="210506" y="230880"/>
              <a:ext cx="926227" cy="307080"/>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1822649"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8" name="Freeform 8"/>
          <p:cNvSpPr/>
          <p:nvPr/>
        </p:nvSpPr>
        <p:spPr>
          <a:xfrm>
            <a:off x="228777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2752890" y="1859716"/>
            <a:ext cx="355359" cy="556335"/>
          </a:xfrm>
          <a:custGeom>
            <a:avLst/>
            <a:gdLst/>
            <a:ahLst/>
            <a:cxnLst/>
            <a:rect l="l" t="t" r="r" b="b"/>
            <a:pathLst>
              <a:path w="355359" h="556335">
                <a:moveTo>
                  <a:pt x="0" y="0"/>
                </a:moveTo>
                <a:lnTo>
                  <a:pt x="355359" y="0"/>
                </a:lnTo>
                <a:lnTo>
                  <a:pt x="355359" y="556334"/>
                </a:lnTo>
                <a:lnTo>
                  <a:pt x="0" y="55633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10" name="Group 10"/>
          <p:cNvGrpSpPr/>
          <p:nvPr/>
        </p:nvGrpSpPr>
        <p:grpSpPr>
          <a:xfrm>
            <a:off x="2643129" y="2750067"/>
            <a:ext cx="13647954" cy="4221373"/>
            <a:chOff x="0" y="0"/>
            <a:chExt cx="3594523" cy="1111802"/>
          </a:xfrm>
        </p:grpSpPr>
        <p:sp>
          <p:nvSpPr>
            <p:cNvPr id="11" name="Freeform 11"/>
            <p:cNvSpPr/>
            <p:nvPr/>
          </p:nvSpPr>
          <p:spPr>
            <a:xfrm>
              <a:off x="0" y="0"/>
              <a:ext cx="3594523" cy="1111802"/>
            </a:xfrm>
            <a:custGeom>
              <a:avLst/>
              <a:gdLst/>
              <a:ahLst/>
              <a:cxnLst/>
              <a:rect l="l" t="t" r="r" b="b"/>
              <a:pathLst>
                <a:path w="3594523" h="1111802">
                  <a:moveTo>
                    <a:pt x="28930" y="0"/>
                  </a:moveTo>
                  <a:lnTo>
                    <a:pt x="3565593" y="0"/>
                  </a:lnTo>
                  <a:cubicBezTo>
                    <a:pt x="3581571" y="0"/>
                    <a:pt x="3594523" y="12952"/>
                    <a:pt x="3594523" y="28930"/>
                  </a:cubicBezTo>
                  <a:lnTo>
                    <a:pt x="3594523" y="1082872"/>
                  </a:lnTo>
                  <a:cubicBezTo>
                    <a:pt x="3594523" y="1098849"/>
                    <a:pt x="3581571" y="1111802"/>
                    <a:pt x="3565593" y="1111802"/>
                  </a:cubicBezTo>
                  <a:lnTo>
                    <a:pt x="28930" y="1111802"/>
                  </a:lnTo>
                  <a:cubicBezTo>
                    <a:pt x="12952" y="1111802"/>
                    <a:pt x="0" y="1098849"/>
                    <a:pt x="0" y="1082872"/>
                  </a:cubicBezTo>
                  <a:lnTo>
                    <a:pt x="0" y="28930"/>
                  </a:lnTo>
                  <a:cubicBezTo>
                    <a:pt x="0" y="12952"/>
                    <a:pt x="12952" y="0"/>
                    <a:pt x="28930" y="0"/>
                  </a:cubicBezTo>
                  <a:close/>
                </a:path>
              </a:pathLst>
            </a:custGeom>
            <a:solidFill>
              <a:srgbClr val="0D233C">
                <a:alpha val="51765"/>
              </a:srgbClr>
            </a:solidFill>
            <a:ln cap="rnd">
              <a:noFill/>
              <a:prstDash val="solid"/>
              <a:round/>
            </a:ln>
          </p:spPr>
        </p:sp>
        <p:sp>
          <p:nvSpPr>
            <p:cNvPr id="12" name="TextBox 12"/>
            <p:cNvSpPr txBox="1"/>
            <p:nvPr/>
          </p:nvSpPr>
          <p:spPr>
            <a:xfrm>
              <a:off x="0" y="-38100"/>
              <a:ext cx="3594523" cy="1149902"/>
            </a:xfrm>
            <a:prstGeom prst="rect">
              <a:avLst/>
            </a:prstGeom>
          </p:spPr>
          <p:txBody>
            <a:bodyPr lIns="50800" tIns="50800" rIns="50800" bIns="50800" rtlCol="0" anchor="ctr"/>
            <a:lstStyle/>
            <a:p>
              <a:pPr algn="ctr">
                <a:lnSpc>
                  <a:spcPts val="2659"/>
                </a:lnSpc>
              </a:pPr>
              <a:endParaRPr/>
            </a:p>
          </p:txBody>
        </p:sp>
      </p:grpSp>
      <p:sp>
        <p:nvSpPr>
          <p:cNvPr id="13" name="TextBox 13"/>
          <p:cNvSpPr txBox="1"/>
          <p:nvPr/>
        </p:nvSpPr>
        <p:spPr>
          <a:xfrm>
            <a:off x="1039108" y="517674"/>
            <a:ext cx="1284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id="14" name="TextBox 14"/>
          <p:cNvSpPr txBox="1"/>
          <p:nvPr/>
        </p:nvSpPr>
        <p:spPr>
          <a:xfrm>
            <a:off x="8057943" y="3670734"/>
            <a:ext cx="2818324" cy="2132390"/>
          </a:xfrm>
          <a:prstGeom prst="rect">
            <a:avLst/>
          </a:prstGeom>
        </p:spPr>
        <p:txBody>
          <a:bodyPr lIns="0" tIns="0" rIns="0" bIns="0" rtlCol="0" anchor="t">
            <a:spAutoFit/>
          </a:bodyPr>
          <a:lstStyle/>
          <a:p>
            <a:pPr algn="ctr">
              <a:lnSpc>
                <a:spcPts val="17417"/>
              </a:lnSpc>
              <a:spcBef>
                <a:spcPct val="0"/>
              </a:spcBef>
            </a:pPr>
            <a:r>
              <a:rPr lang="en-US" sz="12440" b="1">
                <a:solidFill>
                  <a:srgbClr val="FFFFFF"/>
                </a:solidFill>
                <a:latin typeface="Canva Sans Bold"/>
                <a:ea typeface="Canva Sans Bold"/>
                <a:cs typeface="Canva Sans Bold"/>
                <a:sym typeface="Canva Sans Bold"/>
              </a:rPr>
              <a:t>ETL</a:t>
            </a:r>
          </a:p>
        </p:txBody>
      </p:sp>
      <p:sp>
        <p:nvSpPr>
          <p:cNvPr id="15" name="TextBox 15"/>
          <p:cNvSpPr txBox="1"/>
          <p:nvPr/>
        </p:nvSpPr>
        <p:spPr>
          <a:xfrm>
            <a:off x="15193231" y="9423068"/>
            <a:ext cx="2417851" cy="356279"/>
          </a:xfrm>
          <a:prstGeom prst="rect">
            <a:avLst/>
          </a:prstGeom>
        </p:spPr>
        <p:txBody>
          <a:bodyPr lIns="0" tIns="0" rIns="0" bIns="0" rtlCol="0" anchor="t">
            <a:spAutoFit/>
          </a:bodyPr>
          <a:lstStyle/>
          <a:p>
            <a:pPr algn="ctr">
              <a:lnSpc>
                <a:spcPts val="2939"/>
              </a:lnSpc>
              <a:spcBef>
                <a:spcPct val="0"/>
              </a:spcBef>
            </a:pPr>
            <a:r>
              <a:rPr lang="en-US" sz="2099" i="1">
                <a:solidFill>
                  <a:srgbClr val="FFFFFF"/>
                </a:solidFill>
                <a:latin typeface="Canva Sans Italics"/>
                <a:ea typeface="Canva Sans Italics"/>
                <a:cs typeface="Canva Sans Italics"/>
                <a:sym typeface="Canva Sans Italics"/>
              </a:rPr>
              <a:t>Nguyễn Đức Thịnh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Freeform 3"/>
          <p:cNvSpPr/>
          <p:nvPr/>
        </p:nvSpPr>
        <p:spPr>
          <a:xfrm>
            <a:off x="602972" y="439904"/>
            <a:ext cx="253149" cy="354280"/>
          </a:xfrm>
          <a:custGeom>
            <a:avLst/>
            <a:gdLst/>
            <a:ahLst/>
            <a:cxnLst/>
            <a:rect l="l" t="t" r="r" b="b"/>
            <a:pathLst>
              <a:path w="253149" h="354280">
                <a:moveTo>
                  <a:pt x="0" y="0"/>
                </a:moveTo>
                <a:lnTo>
                  <a:pt x="253149" y="0"/>
                </a:lnTo>
                <a:lnTo>
                  <a:pt x="253149" y="354280"/>
                </a:lnTo>
                <a:lnTo>
                  <a:pt x="0" y="35428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729546"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19466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6" name="Freeform 6"/>
          <p:cNvSpPr/>
          <p:nvPr/>
        </p:nvSpPr>
        <p:spPr>
          <a:xfrm>
            <a:off x="1659787" y="1028700"/>
            <a:ext cx="355359" cy="556335"/>
          </a:xfrm>
          <a:custGeom>
            <a:avLst/>
            <a:gdLst/>
            <a:ahLst/>
            <a:cxnLst/>
            <a:rect l="l" t="t" r="r" b="b"/>
            <a:pathLst>
              <a:path w="355359" h="556335">
                <a:moveTo>
                  <a:pt x="0" y="0"/>
                </a:moveTo>
                <a:lnTo>
                  <a:pt x="355359" y="0"/>
                </a:lnTo>
                <a:lnTo>
                  <a:pt x="355359" y="556335"/>
                </a:lnTo>
                <a:lnTo>
                  <a:pt x="0" y="55633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7" name="Freeform 7"/>
          <p:cNvSpPr/>
          <p:nvPr/>
        </p:nvSpPr>
        <p:spPr>
          <a:xfrm>
            <a:off x="4666920" y="1306867"/>
            <a:ext cx="8954160" cy="7629370"/>
          </a:xfrm>
          <a:custGeom>
            <a:avLst/>
            <a:gdLst/>
            <a:ahLst/>
            <a:cxnLst/>
            <a:rect l="l" t="t" r="r" b="b"/>
            <a:pathLst>
              <a:path w="8954160" h="7629370">
                <a:moveTo>
                  <a:pt x="0" y="0"/>
                </a:moveTo>
                <a:lnTo>
                  <a:pt x="8954160" y="0"/>
                </a:lnTo>
                <a:lnTo>
                  <a:pt x="8954160" y="7629371"/>
                </a:lnTo>
                <a:lnTo>
                  <a:pt x="0" y="7629371"/>
                </a:lnTo>
                <a:lnTo>
                  <a:pt x="0" y="0"/>
                </a:lnTo>
                <a:close/>
              </a:path>
            </a:pathLst>
          </a:custGeom>
          <a:blipFill>
            <a:blip r:embed="rId7"/>
            <a:stretch>
              <a:fillRect/>
            </a:stretch>
          </a:blipFill>
        </p:spPr>
      </p:sp>
      <p:sp>
        <p:nvSpPr>
          <p:cNvPr id="8" name="TextBox 8"/>
          <p:cNvSpPr txBox="1"/>
          <p:nvPr/>
        </p:nvSpPr>
        <p:spPr>
          <a:xfrm>
            <a:off x="7309959" y="9210675"/>
            <a:ext cx="5100412" cy="922333"/>
          </a:xfrm>
          <a:prstGeom prst="rect">
            <a:avLst/>
          </a:prstGeom>
        </p:spPr>
        <p:txBody>
          <a:bodyPr lIns="0" tIns="0" rIns="0" bIns="0" rtlCol="0" anchor="t">
            <a:spAutoFit/>
          </a:bodyPr>
          <a:lstStyle/>
          <a:p>
            <a:pPr algn="l">
              <a:lnSpc>
                <a:spcPts val="3899"/>
              </a:lnSpc>
            </a:pPr>
            <a:r>
              <a:rPr lang="en-US" sz="2785" i="1">
                <a:solidFill>
                  <a:srgbClr val="FFFFFF"/>
                </a:solidFill>
                <a:latin typeface="Open Sans Italics"/>
                <a:ea typeface="Open Sans Italics"/>
                <a:cs typeface="Open Sans Italics"/>
                <a:sym typeface="Open Sans Italics"/>
              </a:rPr>
              <a:t>Mô hình ETL thành công</a:t>
            </a:r>
          </a:p>
          <a:p>
            <a:pPr algn="l">
              <a:lnSpc>
                <a:spcPts val="3619"/>
              </a:lnSpc>
              <a:spcBef>
                <a:spcPct val="0"/>
              </a:spcBef>
            </a:pPr>
            <a:endParaRPr lang="en-US" sz="2785" i="1">
              <a:solidFill>
                <a:srgbClr val="FFFFFF"/>
              </a:solidFill>
              <a:latin typeface="Open Sans Italics"/>
              <a:ea typeface="Open Sans Italics"/>
              <a:cs typeface="Open Sans Italics"/>
              <a:sym typeface="Open Sans Italics"/>
            </a:endParaRPr>
          </a:p>
        </p:txBody>
      </p:sp>
      <p:sp>
        <p:nvSpPr>
          <p:cNvPr id="9" name="TextBox 9"/>
          <p:cNvSpPr txBox="1"/>
          <p:nvPr/>
        </p:nvSpPr>
        <p:spPr>
          <a:xfrm>
            <a:off x="15581175" y="9514997"/>
            <a:ext cx="2417851" cy="356279"/>
          </a:xfrm>
          <a:prstGeom prst="rect">
            <a:avLst/>
          </a:prstGeom>
        </p:spPr>
        <p:txBody>
          <a:bodyPr lIns="0" tIns="0" rIns="0" bIns="0" rtlCol="0" anchor="t">
            <a:spAutoFit/>
          </a:bodyPr>
          <a:lstStyle/>
          <a:p>
            <a:pPr algn="ctr">
              <a:lnSpc>
                <a:spcPts val="2939"/>
              </a:lnSpc>
              <a:spcBef>
                <a:spcPct val="0"/>
              </a:spcBef>
            </a:pPr>
            <a:r>
              <a:rPr lang="en-US" sz="2099" i="1">
                <a:solidFill>
                  <a:srgbClr val="FFFFFF"/>
                </a:solidFill>
                <a:latin typeface="Canva Sans Italics"/>
                <a:ea typeface="Canva Sans Italics"/>
                <a:cs typeface="Canva Sans Italics"/>
                <a:sym typeface="Canva Sans Italics"/>
              </a:rPr>
              <a:t>Nguyễn Đức Thịnh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798</Words>
  <Application>Microsoft Office PowerPoint</Application>
  <PresentationFormat>Custom</PresentationFormat>
  <Paragraphs>147</Paragraphs>
  <Slides>32</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32</vt:i4>
      </vt:variant>
    </vt:vector>
  </HeadingPairs>
  <TitlesOfParts>
    <vt:vector size="45" baseType="lpstr">
      <vt:lpstr>Open Sans Italics</vt:lpstr>
      <vt:lpstr>Canva Sans Bold</vt:lpstr>
      <vt:lpstr>Open Sans Bold</vt:lpstr>
      <vt:lpstr>Canva Sans</vt:lpstr>
      <vt:lpstr>Public Sans</vt:lpstr>
      <vt:lpstr>Canva Sans Bold Italics</vt:lpstr>
      <vt:lpstr>Calibri</vt:lpstr>
      <vt:lpstr>Garet</vt:lpstr>
      <vt:lpstr>Arial</vt:lpstr>
      <vt:lpstr>Public Sans Bold</vt:lpstr>
      <vt:lpstr>Canva Sans Italics</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48K21.1_G02_Slide</dc:title>
  <cp:lastModifiedBy>Huynh Cong Trieu</cp:lastModifiedBy>
  <cp:revision>2</cp:revision>
  <dcterms:created xsi:type="dcterms:W3CDTF">2006-08-16T00:00:00Z</dcterms:created>
  <dcterms:modified xsi:type="dcterms:W3CDTF">2025-03-12T13:06:00Z</dcterms:modified>
  <dc:identifier>DAGhVTt1idQ</dc:identifier>
</cp:coreProperties>
</file>

<file path=docProps/thumbnail.jpeg>
</file>